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0" r:id="rId8"/>
    <p:sldId id="263" r:id="rId9"/>
    <p:sldId id="264" r:id="rId10"/>
    <p:sldId id="265" r:id="rId11"/>
    <p:sldId id="266" r:id="rId12"/>
    <p:sldId id="267" r:id="rId13"/>
    <p:sldId id="298" r:id="rId14"/>
    <p:sldId id="297" r:id="rId15"/>
    <p:sldId id="308" r:id="rId16"/>
    <p:sldId id="309" r:id="rId17"/>
    <p:sldId id="280" r:id="rId18"/>
    <p:sldId id="285" r:id="rId19"/>
    <p:sldId id="286" r:id="rId20"/>
    <p:sldId id="287" r:id="rId21"/>
    <p:sldId id="288" r:id="rId22"/>
    <p:sldId id="282" r:id="rId23"/>
    <p:sldId id="289" r:id="rId24"/>
    <p:sldId id="290" r:id="rId25"/>
    <p:sldId id="318" r:id="rId26"/>
    <p:sldId id="306" r:id="rId27"/>
    <p:sldId id="307" r:id="rId28"/>
    <p:sldId id="315" r:id="rId29"/>
    <p:sldId id="316" r:id="rId30"/>
    <p:sldId id="319" r:id="rId31"/>
    <p:sldId id="320" r:id="rId32"/>
    <p:sldId id="321" r:id="rId33"/>
    <p:sldId id="323" r:id="rId34"/>
    <p:sldId id="324" r:id="rId35"/>
    <p:sldId id="295" r:id="rId36"/>
    <p:sldId id="296" r:id="rId37"/>
    <p:sldId id="325" r:id="rId38"/>
    <p:sldId id="326" r:id="rId39"/>
    <p:sldId id="281" r:id="rId40"/>
    <p:sldId id="291" r:id="rId41"/>
    <p:sldId id="283" r:id="rId42"/>
    <p:sldId id="292" r:id="rId43"/>
    <p:sldId id="294" r:id="rId44"/>
    <p:sldId id="293" r:id="rId45"/>
    <p:sldId id="300" r:id="rId46"/>
    <p:sldId id="268" r:id="rId47"/>
    <p:sldId id="303" r:id="rId48"/>
    <p:sldId id="269" r:id="rId49"/>
    <p:sldId id="270" r:id="rId50"/>
    <p:sldId id="302" r:id="rId51"/>
    <p:sldId id="301" r:id="rId52"/>
    <p:sldId id="271" r:id="rId53"/>
    <p:sldId id="304" r:id="rId54"/>
    <p:sldId id="272" r:id="rId55"/>
    <p:sldId id="273" r:id="rId56"/>
    <p:sldId id="274" r:id="rId57"/>
    <p:sldId id="276" r:id="rId58"/>
    <p:sldId id="277" r:id="rId59"/>
    <p:sldId id="27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A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1" autoAdjust="0"/>
    <p:restoredTop sz="94660"/>
  </p:normalViewPr>
  <p:slideViewPr>
    <p:cSldViewPr snapToGrid="0">
      <p:cViewPr varScale="1">
        <p:scale>
          <a:sx n="73" d="100"/>
          <a:sy n="73" d="100"/>
        </p:scale>
        <p:origin x="6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PH"/>
          </a:p>
        </p:txBody>
      </p:sp>
      <p:sp>
        <p:nvSpPr>
          <p:cNvPr id="4" name="Date Placeholder 3"/>
          <p:cNvSpPr>
            <a:spLocks noGrp="1"/>
          </p:cNvSpPr>
          <p:nvPr>
            <p:ph type="dt" sz="half" idx="10"/>
          </p:nvPr>
        </p:nvSpPr>
        <p:spPr/>
        <p:txBody>
          <a:bodyPr/>
          <a:lstStyle/>
          <a:p>
            <a:fld id="{46D59EDD-42C7-43E5-93D9-F9AB232A27CF}" type="datetimeFigureOut">
              <a:rPr lang="en-PH" smtClean="0"/>
              <a:t>13/09/2023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043B35D-BE1D-47CC-B076-C2CB867AD5E3}" type="slidenum">
              <a:rPr lang="en-PH" smtClean="0"/>
              <a:t>‹#›</a:t>
            </a:fld>
            <a:endParaRPr lang="en-PH"/>
          </a:p>
        </p:txBody>
      </p:sp>
    </p:spTree>
    <p:extLst>
      <p:ext uri="{BB962C8B-B14F-4D97-AF65-F5344CB8AC3E}">
        <p14:creationId xmlns:p14="http://schemas.microsoft.com/office/powerpoint/2010/main" val="279938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46D59EDD-42C7-43E5-93D9-F9AB232A27CF}" type="datetimeFigureOut">
              <a:rPr lang="en-PH" smtClean="0"/>
              <a:t>13/09/2023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043B35D-BE1D-47CC-B076-C2CB867AD5E3}" type="slidenum">
              <a:rPr lang="en-PH" smtClean="0"/>
              <a:t>‹#›</a:t>
            </a:fld>
            <a:endParaRPr lang="en-PH"/>
          </a:p>
        </p:txBody>
      </p:sp>
    </p:spTree>
    <p:extLst>
      <p:ext uri="{BB962C8B-B14F-4D97-AF65-F5344CB8AC3E}">
        <p14:creationId xmlns:p14="http://schemas.microsoft.com/office/powerpoint/2010/main" val="3719171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46D59EDD-42C7-43E5-93D9-F9AB232A27CF}" type="datetimeFigureOut">
              <a:rPr lang="en-PH" smtClean="0"/>
              <a:t>13/09/2023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043B35D-BE1D-47CC-B076-C2CB867AD5E3}" type="slidenum">
              <a:rPr lang="en-PH" smtClean="0"/>
              <a:t>‹#›</a:t>
            </a:fld>
            <a:endParaRPr lang="en-PH"/>
          </a:p>
        </p:txBody>
      </p:sp>
    </p:spTree>
    <p:extLst>
      <p:ext uri="{BB962C8B-B14F-4D97-AF65-F5344CB8AC3E}">
        <p14:creationId xmlns:p14="http://schemas.microsoft.com/office/powerpoint/2010/main" val="115996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46D59EDD-42C7-43E5-93D9-F9AB232A27CF}" type="datetimeFigureOut">
              <a:rPr lang="en-PH" smtClean="0"/>
              <a:t>13/09/2023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043B35D-BE1D-47CC-B076-C2CB867AD5E3}" type="slidenum">
              <a:rPr lang="en-PH" smtClean="0"/>
              <a:t>‹#›</a:t>
            </a:fld>
            <a:endParaRPr lang="en-PH"/>
          </a:p>
        </p:txBody>
      </p:sp>
    </p:spTree>
    <p:extLst>
      <p:ext uri="{BB962C8B-B14F-4D97-AF65-F5344CB8AC3E}">
        <p14:creationId xmlns:p14="http://schemas.microsoft.com/office/powerpoint/2010/main" val="3343888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D59EDD-42C7-43E5-93D9-F9AB232A27CF}" type="datetimeFigureOut">
              <a:rPr lang="en-PH" smtClean="0"/>
              <a:t>13/09/2023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3043B35D-BE1D-47CC-B076-C2CB867AD5E3}" type="slidenum">
              <a:rPr lang="en-PH" smtClean="0"/>
              <a:t>‹#›</a:t>
            </a:fld>
            <a:endParaRPr lang="en-PH"/>
          </a:p>
        </p:txBody>
      </p:sp>
    </p:spTree>
    <p:extLst>
      <p:ext uri="{BB962C8B-B14F-4D97-AF65-F5344CB8AC3E}">
        <p14:creationId xmlns:p14="http://schemas.microsoft.com/office/powerpoint/2010/main" val="283506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Date Placeholder 4"/>
          <p:cNvSpPr>
            <a:spLocks noGrp="1"/>
          </p:cNvSpPr>
          <p:nvPr>
            <p:ph type="dt" sz="half" idx="10"/>
          </p:nvPr>
        </p:nvSpPr>
        <p:spPr/>
        <p:txBody>
          <a:bodyPr/>
          <a:lstStyle/>
          <a:p>
            <a:fld id="{46D59EDD-42C7-43E5-93D9-F9AB232A27CF}" type="datetimeFigureOut">
              <a:rPr lang="en-PH" smtClean="0"/>
              <a:t>13/09/2023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3043B35D-BE1D-47CC-B076-C2CB867AD5E3}" type="slidenum">
              <a:rPr lang="en-PH" smtClean="0"/>
              <a:t>‹#›</a:t>
            </a:fld>
            <a:endParaRPr lang="en-PH"/>
          </a:p>
        </p:txBody>
      </p:sp>
    </p:spTree>
    <p:extLst>
      <p:ext uri="{BB962C8B-B14F-4D97-AF65-F5344CB8AC3E}">
        <p14:creationId xmlns:p14="http://schemas.microsoft.com/office/powerpoint/2010/main" val="1357666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7" name="Date Placeholder 6"/>
          <p:cNvSpPr>
            <a:spLocks noGrp="1"/>
          </p:cNvSpPr>
          <p:nvPr>
            <p:ph type="dt" sz="half" idx="10"/>
          </p:nvPr>
        </p:nvSpPr>
        <p:spPr/>
        <p:txBody>
          <a:bodyPr/>
          <a:lstStyle/>
          <a:p>
            <a:fld id="{46D59EDD-42C7-43E5-93D9-F9AB232A27CF}" type="datetimeFigureOut">
              <a:rPr lang="en-PH" smtClean="0"/>
              <a:t>13/09/2023</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3043B35D-BE1D-47CC-B076-C2CB867AD5E3}" type="slidenum">
              <a:rPr lang="en-PH" smtClean="0"/>
              <a:t>‹#›</a:t>
            </a:fld>
            <a:endParaRPr lang="en-PH"/>
          </a:p>
        </p:txBody>
      </p:sp>
    </p:spTree>
    <p:extLst>
      <p:ext uri="{BB962C8B-B14F-4D97-AF65-F5344CB8AC3E}">
        <p14:creationId xmlns:p14="http://schemas.microsoft.com/office/powerpoint/2010/main" val="299777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Date Placeholder 2"/>
          <p:cNvSpPr>
            <a:spLocks noGrp="1"/>
          </p:cNvSpPr>
          <p:nvPr>
            <p:ph type="dt" sz="half" idx="10"/>
          </p:nvPr>
        </p:nvSpPr>
        <p:spPr/>
        <p:txBody>
          <a:bodyPr/>
          <a:lstStyle/>
          <a:p>
            <a:fld id="{46D59EDD-42C7-43E5-93D9-F9AB232A27CF}" type="datetimeFigureOut">
              <a:rPr lang="en-PH" smtClean="0"/>
              <a:t>13/09/2023</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3043B35D-BE1D-47CC-B076-C2CB867AD5E3}" type="slidenum">
              <a:rPr lang="en-PH" smtClean="0"/>
              <a:t>‹#›</a:t>
            </a:fld>
            <a:endParaRPr lang="en-PH"/>
          </a:p>
        </p:txBody>
      </p:sp>
    </p:spTree>
    <p:extLst>
      <p:ext uri="{BB962C8B-B14F-4D97-AF65-F5344CB8AC3E}">
        <p14:creationId xmlns:p14="http://schemas.microsoft.com/office/powerpoint/2010/main" val="152284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D59EDD-42C7-43E5-93D9-F9AB232A27CF}" type="datetimeFigureOut">
              <a:rPr lang="en-PH" smtClean="0"/>
              <a:t>13/09/2023</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3043B35D-BE1D-47CC-B076-C2CB867AD5E3}" type="slidenum">
              <a:rPr lang="en-PH" smtClean="0"/>
              <a:t>‹#›</a:t>
            </a:fld>
            <a:endParaRPr lang="en-PH"/>
          </a:p>
        </p:txBody>
      </p:sp>
    </p:spTree>
    <p:extLst>
      <p:ext uri="{BB962C8B-B14F-4D97-AF65-F5344CB8AC3E}">
        <p14:creationId xmlns:p14="http://schemas.microsoft.com/office/powerpoint/2010/main" val="85826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D59EDD-42C7-43E5-93D9-F9AB232A27CF}" type="datetimeFigureOut">
              <a:rPr lang="en-PH" smtClean="0"/>
              <a:t>13/09/2023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3043B35D-BE1D-47CC-B076-C2CB867AD5E3}" type="slidenum">
              <a:rPr lang="en-PH" smtClean="0"/>
              <a:t>‹#›</a:t>
            </a:fld>
            <a:endParaRPr lang="en-PH"/>
          </a:p>
        </p:txBody>
      </p:sp>
    </p:spTree>
    <p:extLst>
      <p:ext uri="{BB962C8B-B14F-4D97-AF65-F5344CB8AC3E}">
        <p14:creationId xmlns:p14="http://schemas.microsoft.com/office/powerpoint/2010/main" val="1151188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D59EDD-42C7-43E5-93D9-F9AB232A27CF}" type="datetimeFigureOut">
              <a:rPr lang="en-PH" smtClean="0"/>
              <a:t>13/09/2023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3043B35D-BE1D-47CC-B076-C2CB867AD5E3}" type="slidenum">
              <a:rPr lang="en-PH" smtClean="0"/>
              <a:t>‹#›</a:t>
            </a:fld>
            <a:endParaRPr lang="en-PH"/>
          </a:p>
        </p:txBody>
      </p:sp>
    </p:spTree>
    <p:extLst>
      <p:ext uri="{BB962C8B-B14F-4D97-AF65-F5344CB8AC3E}">
        <p14:creationId xmlns:p14="http://schemas.microsoft.com/office/powerpoint/2010/main" val="328721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D59EDD-42C7-43E5-93D9-F9AB232A27CF}" type="datetimeFigureOut">
              <a:rPr lang="en-PH" smtClean="0"/>
              <a:t>13/09/2023</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3B35D-BE1D-47CC-B076-C2CB867AD5E3}" type="slidenum">
              <a:rPr lang="en-PH" smtClean="0"/>
              <a:t>‹#›</a:t>
            </a:fld>
            <a:endParaRPr lang="en-PH"/>
          </a:p>
        </p:txBody>
      </p:sp>
    </p:spTree>
    <p:extLst>
      <p:ext uri="{BB962C8B-B14F-4D97-AF65-F5344CB8AC3E}">
        <p14:creationId xmlns:p14="http://schemas.microsoft.com/office/powerpoint/2010/main" val="2518430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347"/>
            <a:ext cx="12192000" cy="6854653"/>
          </a:xfrm>
          <a:prstGeom prst="rect">
            <a:avLst/>
          </a:prstGeom>
        </p:spPr>
      </p:pic>
      <p:sp>
        <p:nvSpPr>
          <p:cNvPr id="2" name="TextBox 1"/>
          <p:cNvSpPr txBox="1"/>
          <p:nvPr/>
        </p:nvSpPr>
        <p:spPr>
          <a:xfrm>
            <a:off x="6374674" y="5290457"/>
            <a:ext cx="3487784" cy="707886"/>
          </a:xfrm>
          <a:prstGeom prst="rect">
            <a:avLst/>
          </a:prstGeom>
          <a:noFill/>
        </p:spPr>
        <p:txBody>
          <a:bodyPr wrap="square" rtlCol="0">
            <a:spAutoFit/>
          </a:bodyPr>
          <a:lstStyle/>
          <a:p>
            <a:r>
              <a:rPr lang="en-PH" sz="4000" dirty="0" smtClean="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LESSON 2</a:t>
            </a:r>
            <a:endParaRPr lang="en-PH" sz="4000"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3169340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83440" cy="6858000"/>
          </a:xfrm>
          <a:prstGeom prst="rect">
            <a:avLst/>
          </a:prstGeom>
        </p:spPr>
      </p:pic>
      <p:pic>
        <p:nvPicPr>
          <p:cNvPr id="5" name="Picture 4"/>
          <p:cNvPicPr>
            <a:picLocks noChangeAspect="1"/>
          </p:cNvPicPr>
          <p:nvPr/>
        </p:nvPicPr>
        <p:blipFill rotWithShape="1">
          <a:blip r:embed="rId2"/>
          <a:srcRect t="78667" r="11272" b="1904"/>
          <a:stretch/>
        </p:blipFill>
        <p:spPr>
          <a:xfrm>
            <a:off x="483326" y="3526971"/>
            <a:ext cx="11316787" cy="1907177"/>
          </a:xfrm>
          <a:prstGeom prst="rect">
            <a:avLst/>
          </a:prstGeom>
        </p:spPr>
      </p:pic>
      <p:pic>
        <p:nvPicPr>
          <p:cNvPr id="3" name="Picture 2"/>
          <p:cNvPicPr>
            <a:picLocks noChangeAspect="1"/>
          </p:cNvPicPr>
          <p:nvPr/>
        </p:nvPicPr>
        <p:blipFill>
          <a:blip r:embed="rId3"/>
          <a:stretch>
            <a:fillRect/>
          </a:stretch>
        </p:blipFill>
        <p:spPr>
          <a:xfrm>
            <a:off x="332459" y="3490777"/>
            <a:ext cx="11763493" cy="3145154"/>
          </a:xfrm>
          <a:prstGeom prst="rect">
            <a:avLst/>
          </a:prstGeom>
        </p:spPr>
      </p:pic>
    </p:spTree>
    <p:extLst>
      <p:ext uri="{BB962C8B-B14F-4D97-AF65-F5344CB8AC3E}">
        <p14:creationId xmlns:p14="http://schemas.microsoft.com/office/powerpoint/2010/main" val="8888533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83440" cy="6858000"/>
          </a:xfrm>
          <a:prstGeom prst="rect">
            <a:avLst/>
          </a:prstGeom>
        </p:spPr>
      </p:pic>
      <p:pic>
        <p:nvPicPr>
          <p:cNvPr id="5" name="Picture 4"/>
          <p:cNvPicPr>
            <a:picLocks noChangeAspect="1"/>
          </p:cNvPicPr>
          <p:nvPr/>
        </p:nvPicPr>
        <p:blipFill rotWithShape="1">
          <a:blip r:embed="rId2"/>
          <a:srcRect t="78667" r="11272" b="1904"/>
          <a:stretch/>
        </p:blipFill>
        <p:spPr>
          <a:xfrm>
            <a:off x="483326" y="3526971"/>
            <a:ext cx="11316787" cy="1907177"/>
          </a:xfrm>
          <a:prstGeom prst="rect">
            <a:avLst/>
          </a:prstGeom>
        </p:spPr>
      </p:pic>
      <p:pic>
        <p:nvPicPr>
          <p:cNvPr id="4" name="Picture 3"/>
          <p:cNvPicPr>
            <a:picLocks noChangeAspect="1"/>
          </p:cNvPicPr>
          <p:nvPr/>
        </p:nvPicPr>
        <p:blipFill>
          <a:blip r:embed="rId3"/>
          <a:stretch>
            <a:fillRect/>
          </a:stretch>
        </p:blipFill>
        <p:spPr>
          <a:xfrm>
            <a:off x="483326" y="3526971"/>
            <a:ext cx="11550585" cy="1247503"/>
          </a:xfrm>
          <a:prstGeom prst="rect">
            <a:avLst/>
          </a:prstGeom>
        </p:spPr>
      </p:pic>
    </p:spTree>
    <p:extLst>
      <p:ext uri="{BB962C8B-B14F-4D97-AF65-F5344CB8AC3E}">
        <p14:creationId xmlns:p14="http://schemas.microsoft.com/office/powerpoint/2010/main" val="3731415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47"/>
            <a:ext cx="12192000" cy="6854653"/>
          </a:xfrm>
          <a:prstGeom prst="rect">
            <a:avLst/>
          </a:prstGeom>
        </p:spPr>
      </p:pic>
      <p:pic>
        <p:nvPicPr>
          <p:cNvPr id="3" name="Picture 2"/>
          <p:cNvPicPr>
            <a:picLocks noChangeAspect="1"/>
          </p:cNvPicPr>
          <p:nvPr/>
        </p:nvPicPr>
        <p:blipFill rotWithShape="1">
          <a:blip r:embed="rId2"/>
          <a:srcRect l="24678" t="3827" r="-535" b="81118"/>
          <a:stretch/>
        </p:blipFill>
        <p:spPr>
          <a:xfrm>
            <a:off x="2943497" y="509451"/>
            <a:ext cx="9248503" cy="2155372"/>
          </a:xfrm>
          <a:prstGeom prst="rect">
            <a:avLst/>
          </a:prstGeom>
        </p:spPr>
      </p:pic>
      <p:pic>
        <p:nvPicPr>
          <p:cNvPr id="4" name="Picture 3"/>
          <p:cNvPicPr>
            <a:picLocks noChangeAspect="1"/>
          </p:cNvPicPr>
          <p:nvPr/>
        </p:nvPicPr>
        <p:blipFill rotWithShape="1">
          <a:blip r:embed="rId2"/>
          <a:srcRect l="24678" t="5104" r="-535" b="81118"/>
          <a:stretch/>
        </p:blipFill>
        <p:spPr>
          <a:xfrm>
            <a:off x="3304903" y="2821577"/>
            <a:ext cx="8634547" cy="3383280"/>
          </a:xfrm>
          <a:prstGeom prst="rect">
            <a:avLst/>
          </a:prstGeom>
        </p:spPr>
      </p:pic>
      <p:sp>
        <p:nvSpPr>
          <p:cNvPr id="5" name="TextBox 4"/>
          <p:cNvSpPr txBox="1"/>
          <p:nvPr/>
        </p:nvSpPr>
        <p:spPr>
          <a:xfrm>
            <a:off x="3513908" y="1712450"/>
            <a:ext cx="7341326" cy="2800767"/>
          </a:xfrm>
          <a:prstGeom prst="rect">
            <a:avLst/>
          </a:prstGeom>
          <a:noFill/>
        </p:spPr>
        <p:txBody>
          <a:bodyPr wrap="square" rtlCol="0">
            <a:spAutoFit/>
          </a:bodyPr>
          <a:lstStyle/>
          <a:p>
            <a:r>
              <a:rPr lang="en-PH" sz="4400" dirty="0" smtClean="0">
                <a:latin typeface="Sitka Small Semibold" pitchFamily="2" charset="0"/>
              </a:rPr>
              <a:t>  Identify in what field does the following </a:t>
            </a:r>
            <a:r>
              <a:rPr lang="en-PH" sz="4400" dirty="0">
                <a:latin typeface="Sitka Small Semibold" pitchFamily="2" charset="0"/>
              </a:rPr>
              <a:t>inventions, innovations or </a:t>
            </a:r>
            <a:r>
              <a:rPr lang="en-PH" sz="4400" dirty="0" smtClean="0">
                <a:latin typeface="Sitka Small Semibold" pitchFamily="2" charset="0"/>
              </a:rPr>
              <a:t>discoveries belong.</a:t>
            </a:r>
            <a:endParaRPr lang="en-PH" sz="4400" dirty="0">
              <a:latin typeface="Sitka Small Semibold" pitchFamily="2" charset="0"/>
            </a:endParaRPr>
          </a:p>
        </p:txBody>
      </p:sp>
    </p:spTree>
    <p:extLst>
      <p:ext uri="{BB962C8B-B14F-4D97-AF65-F5344CB8AC3E}">
        <p14:creationId xmlns:p14="http://schemas.microsoft.com/office/powerpoint/2010/main" val="28893035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47"/>
            <a:ext cx="12192000" cy="6854653"/>
          </a:xfrm>
          <a:prstGeom prst="rect">
            <a:avLst/>
          </a:prstGeom>
        </p:spPr>
      </p:pic>
      <p:pic>
        <p:nvPicPr>
          <p:cNvPr id="3" name="Picture 2"/>
          <p:cNvPicPr>
            <a:picLocks noChangeAspect="1"/>
          </p:cNvPicPr>
          <p:nvPr/>
        </p:nvPicPr>
        <p:blipFill rotWithShape="1">
          <a:blip r:embed="rId2"/>
          <a:srcRect l="24678" t="3827" r="-535" b="81118"/>
          <a:stretch/>
        </p:blipFill>
        <p:spPr>
          <a:xfrm>
            <a:off x="2943497" y="509451"/>
            <a:ext cx="9248503" cy="2155372"/>
          </a:xfrm>
          <a:prstGeom prst="rect">
            <a:avLst/>
          </a:prstGeom>
        </p:spPr>
      </p:pic>
      <p:pic>
        <p:nvPicPr>
          <p:cNvPr id="4" name="Picture 3"/>
          <p:cNvPicPr>
            <a:picLocks noChangeAspect="1"/>
          </p:cNvPicPr>
          <p:nvPr/>
        </p:nvPicPr>
        <p:blipFill rotWithShape="1">
          <a:blip r:embed="rId2"/>
          <a:srcRect l="24678" t="5104" r="-535" b="81118"/>
          <a:stretch/>
        </p:blipFill>
        <p:spPr>
          <a:xfrm>
            <a:off x="3250474" y="2764529"/>
            <a:ext cx="8634547" cy="3383280"/>
          </a:xfrm>
          <a:prstGeom prst="rect">
            <a:avLst/>
          </a:prstGeom>
        </p:spPr>
      </p:pic>
      <p:sp>
        <p:nvSpPr>
          <p:cNvPr id="5" name="TextBox 4"/>
          <p:cNvSpPr txBox="1"/>
          <p:nvPr/>
        </p:nvSpPr>
        <p:spPr>
          <a:xfrm>
            <a:off x="3250474" y="304579"/>
            <a:ext cx="4528457" cy="923330"/>
          </a:xfrm>
          <a:prstGeom prst="rect">
            <a:avLst/>
          </a:prstGeom>
          <a:noFill/>
        </p:spPr>
        <p:txBody>
          <a:bodyPr wrap="square" rtlCol="0">
            <a:spAutoFit/>
          </a:bodyPr>
          <a:lstStyle/>
          <a:p>
            <a:r>
              <a:rPr lang="en-PH" sz="5400" dirty="0" smtClean="0">
                <a:latin typeface="Sitka Small Semibold" pitchFamily="2" charset="0"/>
              </a:rPr>
              <a:t>1. VACCINE</a:t>
            </a:r>
            <a:endParaRPr lang="en-PH" sz="4400" dirty="0">
              <a:latin typeface="Sitka Small Semibold" pitchFamily="2" charset="0"/>
            </a:endParaRPr>
          </a:p>
        </p:txBody>
      </p:sp>
      <p:sp>
        <p:nvSpPr>
          <p:cNvPr id="8" name="TextBox 7"/>
          <p:cNvSpPr txBox="1"/>
          <p:nvPr/>
        </p:nvSpPr>
        <p:spPr>
          <a:xfrm>
            <a:off x="3250474" y="1023036"/>
            <a:ext cx="8767355" cy="6586418"/>
          </a:xfrm>
          <a:prstGeom prst="rect">
            <a:avLst/>
          </a:prstGeom>
          <a:noFill/>
        </p:spPr>
        <p:txBody>
          <a:bodyPr wrap="square" rtlCol="0">
            <a:spAutoFit/>
          </a:bodyPr>
          <a:lstStyle/>
          <a:p>
            <a:r>
              <a:rPr lang="en-PH" sz="5400" dirty="0" smtClean="0">
                <a:latin typeface="Sitka Small Semibold" pitchFamily="2" charset="0"/>
              </a:rPr>
              <a:t>2. REFRIGERATION</a:t>
            </a:r>
          </a:p>
          <a:p>
            <a:r>
              <a:rPr lang="en-PH" sz="5400" dirty="0" smtClean="0">
                <a:latin typeface="Sitka Small Semibold" pitchFamily="2" charset="0"/>
              </a:rPr>
              <a:t>3. PRINTING PRESS</a:t>
            </a:r>
          </a:p>
          <a:p>
            <a:r>
              <a:rPr lang="en-PH" sz="5400" dirty="0" smtClean="0">
                <a:latin typeface="Sitka Small Semibold" pitchFamily="2" charset="0"/>
              </a:rPr>
              <a:t>4. COMPUTER</a:t>
            </a:r>
          </a:p>
          <a:p>
            <a:r>
              <a:rPr lang="en-PH" sz="5400" dirty="0" smtClean="0">
                <a:latin typeface="Sitka Small Semibold" pitchFamily="2" charset="0"/>
              </a:rPr>
              <a:t>5. AIRPLANE</a:t>
            </a:r>
          </a:p>
          <a:p>
            <a:r>
              <a:rPr lang="en-PH" sz="5400" dirty="0" smtClean="0">
                <a:latin typeface="Sitka Small Semibold" pitchFamily="2" charset="0"/>
              </a:rPr>
              <a:t>6. PHOTO FINISHES</a:t>
            </a:r>
          </a:p>
          <a:p>
            <a:r>
              <a:rPr lang="en-PH" sz="5400" dirty="0" smtClean="0">
                <a:latin typeface="Sitka Small Semibold" pitchFamily="2" charset="0"/>
              </a:rPr>
              <a:t>7. SOCIAL MEDIA</a:t>
            </a:r>
          </a:p>
          <a:p>
            <a:r>
              <a:rPr lang="en-PH" sz="5400" dirty="0" smtClean="0">
                <a:latin typeface="Sitka Small Semibold" pitchFamily="2" charset="0"/>
              </a:rPr>
              <a:t>8. PAINT</a:t>
            </a:r>
          </a:p>
          <a:p>
            <a:endParaRPr lang="en-PH" sz="4400" dirty="0">
              <a:latin typeface="Sitka Small Semibold" pitchFamily="2" charset="0"/>
            </a:endParaRPr>
          </a:p>
        </p:txBody>
      </p:sp>
    </p:spTree>
    <p:extLst>
      <p:ext uri="{BB962C8B-B14F-4D97-AF65-F5344CB8AC3E}">
        <p14:creationId xmlns:p14="http://schemas.microsoft.com/office/powerpoint/2010/main" val="39705737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47"/>
            <a:ext cx="12192000" cy="6854653"/>
          </a:xfrm>
          <a:prstGeom prst="rect">
            <a:avLst/>
          </a:prstGeom>
        </p:spPr>
      </p:pic>
    </p:spTree>
    <p:extLst>
      <p:ext uri="{BB962C8B-B14F-4D97-AF65-F5344CB8AC3E}">
        <p14:creationId xmlns:p14="http://schemas.microsoft.com/office/powerpoint/2010/main" val="794568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76907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8580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4" name="TextBox 3"/>
          <p:cNvSpPr txBox="1"/>
          <p:nvPr/>
        </p:nvSpPr>
        <p:spPr>
          <a:xfrm>
            <a:off x="1190897" y="587828"/>
            <a:ext cx="9810205" cy="1015663"/>
          </a:xfrm>
          <a:prstGeom prst="rect">
            <a:avLst/>
          </a:prstGeom>
          <a:noFill/>
        </p:spPr>
        <p:txBody>
          <a:bodyPr wrap="square" rtlCol="0">
            <a:spAutoFit/>
          </a:bodyPr>
          <a:lstStyle/>
          <a:p>
            <a:pPr algn="ctr"/>
            <a:r>
              <a:rPr lang="en-PH" sz="6000" b="1" dirty="0" smtClean="0">
                <a:solidFill>
                  <a:srgbClr val="FFC000"/>
                </a:solidFill>
                <a:latin typeface="Sitka Small Semibold" pitchFamily="2" charset="0"/>
              </a:rPr>
              <a:t>Dependent Variable</a:t>
            </a:r>
            <a:endParaRPr lang="en-PH" b="1" dirty="0">
              <a:solidFill>
                <a:srgbClr val="FFC000"/>
              </a:solidFill>
              <a:latin typeface="Sitka Small Semibold" pitchFamily="2" charset="0"/>
            </a:endParaRPr>
          </a:p>
        </p:txBody>
      </p:sp>
      <p:sp>
        <p:nvSpPr>
          <p:cNvPr id="6" name="TextBox 5"/>
          <p:cNvSpPr txBox="1"/>
          <p:nvPr/>
        </p:nvSpPr>
        <p:spPr>
          <a:xfrm>
            <a:off x="674913" y="1850503"/>
            <a:ext cx="10842171" cy="1200329"/>
          </a:xfrm>
          <a:prstGeom prst="rect">
            <a:avLst/>
          </a:prstGeom>
          <a:noFill/>
        </p:spPr>
        <p:txBody>
          <a:bodyPr wrap="square" rtlCol="0">
            <a:spAutoFit/>
          </a:bodyPr>
          <a:lstStyle/>
          <a:p>
            <a:pPr algn="ctr"/>
            <a:r>
              <a:rPr lang="en-US" sz="3600" dirty="0">
                <a:solidFill>
                  <a:srgbClr val="FFC000"/>
                </a:solidFill>
                <a:latin typeface="Sitka Small Semibold" pitchFamily="2" charset="0"/>
              </a:rPr>
              <a:t>i</a:t>
            </a:r>
            <a:r>
              <a:rPr lang="en-US" sz="3600" dirty="0" smtClean="0">
                <a:solidFill>
                  <a:srgbClr val="FFC000"/>
                </a:solidFill>
                <a:latin typeface="Sitka Small Semibold" pitchFamily="2" charset="0"/>
              </a:rPr>
              <a:t>s</a:t>
            </a:r>
            <a:r>
              <a:rPr lang="en-US" sz="3600" dirty="0">
                <a:solidFill>
                  <a:srgbClr val="FFC000"/>
                </a:solidFill>
                <a:latin typeface="Sitka Small Semibold" pitchFamily="2" charset="0"/>
              </a:rPr>
              <a:t> the variable that changes as a result of the independent variable manipulation</a:t>
            </a:r>
            <a:endParaRPr lang="en-PH" sz="3600" dirty="0">
              <a:solidFill>
                <a:srgbClr val="FFC000"/>
              </a:solidFill>
              <a:latin typeface="Sitka Small Semibold" pitchFamily="2" charset="0"/>
            </a:endParaRPr>
          </a:p>
        </p:txBody>
      </p:sp>
      <p:sp>
        <p:nvSpPr>
          <p:cNvPr id="11" name="TextBox 10"/>
          <p:cNvSpPr txBox="1"/>
          <p:nvPr/>
        </p:nvSpPr>
        <p:spPr>
          <a:xfrm>
            <a:off x="1190895" y="3603209"/>
            <a:ext cx="9810205" cy="1015663"/>
          </a:xfrm>
          <a:prstGeom prst="rect">
            <a:avLst/>
          </a:prstGeom>
          <a:noFill/>
        </p:spPr>
        <p:txBody>
          <a:bodyPr wrap="square" rtlCol="0">
            <a:spAutoFit/>
          </a:bodyPr>
          <a:lstStyle/>
          <a:p>
            <a:pPr algn="ctr"/>
            <a:r>
              <a:rPr lang="en-PH" sz="6000" b="1" dirty="0" smtClean="0">
                <a:solidFill>
                  <a:srgbClr val="FFC000"/>
                </a:solidFill>
                <a:latin typeface="Sitka Small Semibold" pitchFamily="2" charset="0"/>
              </a:rPr>
              <a:t>Independent Variable</a:t>
            </a:r>
            <a:endParaRPr lang="en-PH" b="1" dirty="0">
              <a:solidFill>
                <a:srgbClr val="FFC000"/>
              </a:solidFill>
              <a:latin typeface="Sitka Small Semibold" pitchFamily="2" charset="0"/>
            </a:endParaRPr>
          </a:p>
        </p:txBody>
      </p:sp>
      <p:sp>
        <p:nvSpPr>
          <p:cNvPr id="13" name="TextBox 12"/>
          <p:cNvSpPr txBox="1"/>
          <p:nvPr/>
        </p:nvSpPr>
        <p:spPr>
          <a:xfrm>
            <a:off x="552993" y="4835106"/>
            <a:ext cx="10842171" cy="1754326"/>
          </a:xfrm>
          <a:prstGeom prst="rect">
            <a:avLst/>
          </a:prstGeom>
          <a:noFill/>
        </p:spPr>
        <p:txBody>
          <a:bodyPr wrap="square" rtlCol="0">
            <a:spAutoFit/>
          </a:bodyPr>
          <a:lstStyle/>
          <a:p>
            <a:pPr algn="ctr"/>
            <a:r>
              <a:rPr lang="en-US" sz="3600" dirty="0" smtClean="0">
                <a:solidFill>
                  <a:srgbClr val="FFC000"/>
                </a:solidFill>
                <a:latin typeface="Sitka Small Semibold" pitchFamily="2" charset="0"/>
              </a:rPr>
              <a:t>is</a:t>
            </a:r>
            <a:r>
              <a:rPr lang="en-US" sz="3600" dirty="0">
                <a:solidFill>
                  <a:srgbClr val="FFC000"/>
                </a:solidFill>
                <a:latin typeface="Sitka Small Semibold" pitchFamily="2" charset="0"/>
              </a:rPr>
              <a:t> the variable you manipulate, control, or vary in an experimental study to explore its effects.</a:t>
            </a:r>
            <a:endParaRPr lang="en-PH" sz="3600" dirty="0">
              <a:solidFill>
                <a:srgbClr val="FFC000"/>
              </a:solidFill>
              <a:latin typeface="Sitka Small Semibold" pitchFamily="2" charset="0"/>
            </a:endParaRPr>
          </a:p>
        </p:txBody>
      </p:sp>
    </p:spTree>
    <p:extLst>
      <p:ext uri="{BB962C8B-B14F-4D97-AF65-F5344CB8AC3E}">
        <p14:creationId xmlns:p14="http://schemas.microsoft.com/office/powerpoint/2010/main" val="41886450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7663"/>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6" name="TextBox 5"/>
          <p:cNvSpPr txBox="1"/>
          <p:nvPr/>
        </p:nvSpPr>
        <p:spPr>
          <a:xfrm>
            <a:off x="335279" y="942167"/>
            <a:ext cx="10842171" cy="1569660"/>
          </a:xfrm>
          <a:prstGeom prst="rect">
            <a:avLst/>
          </a:prstGeom>
          <a:noFill/>
        </p:spPr>
        <p:txBody>
          <a:bodyPr wrap="square" rtlCol="0">
            <a:spAutoFit/>
          </a:bodyPr>
          <a:lstStyle/>
          <a:p>
            <a:pPr algn="ctr"/>
            <a:r>
              <a:rPr lang="en-US" sz="4800" dirty="0">
                <a:solidFill>
                  <a:srgbClr val="FFC000"/>
                </a:solidFill>
                <a:latin typeface="Sitka Small Semibold" pitchFamily="2" charset="0"/>
              </a:rPr>
              <a:t>time spent for working and salary</a:t>
            </a:r>
            <a:endParaRPr lang="en-PH" sz="4800" dirty="0">
              <a:solidFill>
                <a:srgbClr val="FFC000"/>
              </a:solidFill>
              <a:latin typeface="Sitka Small Semibold" pitchFamily="2" charset="0"/>
            </a:endParaRPr>
          </a:p>
        </p:txBody>
      </p:sp>
      <p:sp>
        <p:nvSpPr>
          <p:cNvPr id="5" name="TextBox 4"/>
          <p:cNvSpPr txBox="1"/>
          <p:nvPr/>
        </p:nvSpPr>
        <p:spPr>
          <a:xfrm>
            <a:off x="2002970" y="3572827"/>
            <a:ext cx="7833361" cy="830997"/>
          </a:xfrm>
          <a:prstGeom prst="rect">
            <a:avLst/>
          </a:prstGeom>
          <a:noFill/>
        </p:spPr>
        <p:txBody>
          <a:bodyPr wrap="square" rtlCol="0">
            <a:spAutoFit/>
          </a:bodyPr>
          <a:lstStyle/>
          <a:p>
            <a:pPr algn="ctr"/>
            <a:r>
              <a:rPr lang="en-US" sz="4800" dirty="0">
                <a:solidFill>
                  <a:srgbClr val="FFC000"/>
                </a:solidFill>
                <a:latin typeface="Sitka Small Semibold" pitchFamily="2" charset="0"/>
              </a:rPr>
              <a:t>time spent for </a:t>
            </a:r>
            <a:r>
              <a:rPr lang="en-US" sz="4800" dirty="0" smtClean="0">
                <a:solidFill>
                  <a:srgbClr val="FFC000"/>
                </a:solidFill>
                <a:latin typeface="Sitka Small Semibold" pitchFamily="2" charset="0"/>
              </a:rPr>
              <a:t>working</a:t>
            </a:r>
            <a:endParaRPr lang="en-PH" sz="4800" dirty="0">
              <a:solidFill>
                <a:srgbClr val="FFC000"/>
              </a:solidFill>
              <a:latin typeface="Sitka Small Semibold" pitchFamily="2" charset="0"/>
            </a:endParaRPr>
          </a:p>
        </p:txBody>
      </p:sp>
      <p:sp>
        <p:nvSpPr>
          <p:cNvPr id="7" name="TextBox 6"/>
          <p:cNvSpPr txBox="1"/>
          <p:nvPr/>
        </p:nvSpPr>
        <p:spPr>
          <a:xfrm>
            <a:off x="2179317" y="4796083"/>
            <a:ext cx="7833361"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salary</a:t>
            </a:r>
            <a:endParaRPr lang="en-PH" sz="4800" dirty="0">
              <a:solidFill>
                <a:srgbClr val="FFC000"/>
              </a:solidFill>
              <a:latin typeface="Sitka Small Semibold" pitchFamily="2" charset="0"/>
            </a:endParaRPr>
          </a:p>
        </p:txBody>
      </p:sp>
      <p:sp>
        <p:nvSpPr>
          <p:cNvPr id="8" name="TextBox 7"/>
          <p:cNvSpPr txBox="1"/>
          <p:nvPr/>
        </p:nvSpPr>
        <p:spPr>
          <a:xfrm>
            <a:off x="677085" y="3558768"/>
            <a:ext cx="1325883"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IV:</a:t>
            </a:r>
            <a:endParaRPr lang="en-PH" sz="4800" dirty="0">
              <a:solidFill>
                <a:srgbClr val="FFC000"/>
              </a:solidFill>
              <a:latin typeface="Sitka Small Semibold" pitchFamily="2" charset="0"/>
            </a:endParaRPr>
          </a:p>
        </p:txBody>
      </p:sp>
      <p:sp>
        <p:nvSpPr>
          <p:cNvPr id="9" name="TextBox 8"/>
          <p:cNvSpPr txBox="1"/>
          <p:nvPr/>
        </p:nvSpPr>
        <p:spPr>
          <a:xfrm>
            <a:off x="677084" y="4796083"/>
            <a:ext cx="1502231" cy="830997"/>
          </a:xfrm>
          <a:prstGeom prst="rect">
            <a:avLst/>
          </a:prstGeom>
          <a:noFill/>
        </p:spPr>
        <p:txBody>
          <a:bodyPr wrap="square" rtlCol="0">
            <a:spAutoFit/>
          </a:bodyPr>
          <a:lstStyle/>
          <a:p>
            <a:r>
              <a:rPr lang="en-US" sz="4800" dirty="0">
                <a:solidFill>
                  <a:srgbClr val="FFC000"/>
                </a:solidFill>
                <a:latin typeface="Sitka Small Semibold" pitchFamily="2" charset="0"/>
              </a:rPr>
              <a:t>D</a:t>
            </a:r>
            <a:r>
              <a:rPr lang="en-US" sz="4800" dirty="0" smtClean="0">
                <a:solidFill>
                  <a:srgbClr val="FFC000"/>
                </a:solidFill>
                <a:latin typeface="Sitka Small Semibold" pitchFamily="2" charset="0"/>
              </a:rPr>
              <a:t>V:</a:t>
            </a:r>
            <a:endParaRPr lang="en-PH" sz="4800" dirty="0">
              <a:solidFill>
                <a:srgbClr val="FFC000"/>
              </a:solidFill>
              <a:latin typeface="Sitka Small Semibold" pitchFamily="2" charset="0"/>
            </a:endParaRPr>
          </a:p>
        </p:txBody>
      </p:sp>
    </p:spTree>
    <p:extLst>
      <p:ext uri="{BB962C8B-B14F-4D97-AF65-F5344CB8AC3E}">
        <p14:creationId xmlns:p14="http://schemas.microsoft.com/office/powerpoint/2010/main" val="21080268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7663"/>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6" name="TextBox 5"/>
          <p:cNvSpPr txBox="1"/>
          <p:nvPr/>
        </p:nvSpPr>
        <p:spPr>
          <a:xfrm>
            <a:off x="335279" y="942167"/>
            <a:ext cx="10842171" cy="2308324"/>
          </a:xfrm>
          <a:prstGeom prst="rect">
            <a:avLst/>
          </a:prstGeom>
          <a:noFill/>
        </p:spPr>
        <p:txBody>
          <a:bodyPr wrap="square" rtlCol="0">
            <a:spAutoFit/>
          </a:bodyPr>
          <a:lstStyle/>
          <a:p>
            <a:pPr algn="ctr"/>
            <a:r>
              <a:rPr lang="en-US" sz="4800" dirty="0">
                <a:solidFill>
                  <a:srgbClr val="FFC000"/>
                </a:solidFill>
                <a:latin typeface="Sitka Small Semibold" pitchFamily="2" charset="0"/>
              </a:rPr>
              <a:t>number of hours boiling and the number of ounces of water in the pot</a:t>
            </a:r>
            <a:endParaRPr lang="en-PH" sz="4800" dirty="0">
              <a:solidFill>
                <a:srgbClr val="FFC000"/>
              </a:solidFill>
              <a:latin typeface="Sitka Small Semibold" pitchFamily="2" charset="0"/>
            </a:endParaRPr>
          </a:p>
        </p:txBody>
      </p:sp>
      <p:sp>
        <p:nvSpPr>
          <p:cNvPr id="5" name="TextBox 4"/>
          <p:cNvSpPr txBox="1"/>
          <p:nvPr/>
        </p:nvSpPr>
        <p:spPr>
          <a:xfrm>
            <a:off x="2002970" y="3572827"/>
            <a:ext cx="9283339"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Number of ounces of water</a:t>
            </a:r>
            <a:endParaRPr lang="en-PH" sz="4800" dirty="0">
              <a:solidFill>
                <a:srgbClr val="FFC000"/>
              </a:solidFill>
              <a:latin typeface="Sitka Small Semibold" pitchFamily="2" charset="0"/>
            </a:endParaRPr>
          </a:p>
        </p:txBody>
      </p:sp>
      <p:sp>
        <p:nvSpPr>
          <p:cNvPr id="7" name="TextBox 6"/>
          <p:cNvSpPr txBox="1"/>
          <p:nvPr/>
        </p:nvSpPr>
        <p:spPr>
          <a:xfrm>
            <a:off x="2179317" y="4796083"/>
            <a:ext cx="8998133"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Number of hours boiling</a:t>
            </a:r>
            <a:endParaRPr lang="en-PH" sz="4800" dirty="0">
              <a:solidFill>
                <a:srgbClr val="FFC000"/>
              </a:solidFill>
              <a:latin typeface="Sitka Small Semibold" pitchFamily="2" charset="0"/>
            </a:endParaRPr>
          </a:p>
        </p:txBody>
      </p:sp>
      <p:sp>
        <p:nvSpPr>
          <p:cNvPr id="8" name="TextBox 7"/>
          <p:cNvSpPr txBox="1"/>
          <p:nvPr/>
        </p:nvSpPr>
        <p:spPr>
          <a:xfrm>
            <a:off x="677085" y="3558768"/>
            <a:ext cx="1325883"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IV:</a:t>
            </a:r>
            <a:endParaRPr lang="en-PH" sz="4800" dirty="0">
              <a:solidFill>
                <a:srgbClr val="FFC000"/>
              </a:solidFill>
              <a:latin typeface="Sitka Small Semibold" pitchFamily="2" charset="0"/>
            </a:endParaRPr>
          </a:p>
        </p:txBody>
      </p:sp>
      <p:sp>
        <p:nvSpPr>
          <p:cNvPr id="9" name="TextBox 8"/>
          <p:cNvSpPr txBox="1"/>
          <p:nvPr/>
        </p:nvSpPr>
        <p:spPr>
          <a:xfrm>
            <a:off x="677084" y="4796083"/>
            <a:ext cx="1502231" cy="830997"/>
          </a:xfrm>
          <a:prstGeom prst="rect">
            <a:avLst/>
          </a:prstGeom>
          <a:noFill/>
        </p:spPr>
        <p:txBody>
          <a:bodyPr wrap="square" rtlCol="0">
            <a:spAutoFit/>
          </a:bodyPr>
          <a:lstStyle/>
          <a:p>
            <a:r>
              <a:rPr lang="en-US" sz="4800" dirty="0">
                <a:solidFill>
                  <a:srgbClr val="FFC000"/>
                </a:solidFill>
                <a:latin typeface="Sitka Small Semibold" pitchFamily="2" charset="0"/>
              </a:rPr>
              <a:t>D</a:t>
            </a:r>
            <a:r>
              <a:rPr lang="en-US" sz="4800" dirty="0" smtClean="0">
                <a:solidFill>
                  <a:srgbClr val="FFC000"/>
                </a:solidFill>
                <a:latin typeface="Sitka Small Semibold" pitchFamily="2" charset="0"/>
              </a:rPr>
              <a:t>V:</a:t>
            </a:r>
            <a:endParaRPr lang="en-PH" sz="4800" dirty="0">
              <a:solidFill>
                <a:srgbClr val="FFC000"/>
              </a:solidFill>
              <a:latin typeface="Sitka Small Semibold" pitchFamily="2" charset="0"/>
            </a:endParaRPr>
          </a:p>
        </p:txBody>
      </p:sp>
    </p:spTree>
    <p:extLst>
      <p:ext uri="{BB962C8B-B14F-4D97-AF65-F5344CB8AC3E}">
        <p14:creationId xmlns:p14="http://schemas.microsoft.com/office/powerpoint/2010/main" val="2281656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1892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7663"/>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6" name="TextBox 5"/>
          <p:cNvSpPr txBox="1"/>
          <p:nvPr/>
        </p:nvSpPr>
        <p:spPr>
          <a:xfrm>
            <a:off x="335279" y="942167"/>
            <a:ext cx="10842171" cy="2308324"/>
          </a:xfrm>
          <a:prstGeom prst="rect">
            <a:avLst/>
          </a:prstGeom>
          <a:noFill/>
        </p:spPr>
        <p:txBody>
          <a:bodyPr wrap="square" rtlCol="0">
            <a:spAutoFit/>
          </a:bodyPr>
          <a:lstStyle/>
          <a:p>
            <a:pPr algn="ctr"/>
            <a:r>
              <a:rPr lang="en-US" sz="4800" dirty="0">
                <a:solidFill>
                  <a:srgbClr val="FFC000"/>
                </a:solidFill>
                <a:latin typeface="Sitka Small Semibold" pitchFamily="2" charset="0"/>
              </a:rPr>
              <a:t>distance covered and the number of liters of the gasoline left</a:t>
            </a:r>
            <a:br>
              <a:rPr lang="en-US" sz="4800" dirty="0">
                <a:solidFill>
                  <a:srgbClr val="FFC000"/>
                </a:solidFill>
                <a:latin typeface="Sitka Small Semibold" pitchFamily="2" charset="0"/>
              </a:rPr>
            </a:br>
            <a:endParaRPr lang="en-PH" sz="4800" dirty="0">
              <a:solidFill>
                <a:srgbClr val="FFC000"/>
              </a:solidFill>
              <a:latin typeface="Sitka Small Semibold" pitchFamily="2" charset="0"/>
            </a:endParaRPr>
          </a:p>
        </p:txBody>
      </p:sp>
      <p:sp>
        <p:nvSpPr>
          <p:cNvPr id="5" name="TextBox 4"/>
          <p:cNvSpPr txBox="1"/>
          <p:nvPr/>
        </p:nvSpPr>
        <p:spPr>
          <a:xfrm>
            <a:off x="2002970" y="3572827"/>
            <a:ext cx="9283339"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No. of liters of the gasoline</a:t>
            </a:r>
            <a:endParaRPr lang="en-PH" sz="4800" dirty="0">
              <a:solidFill>
                <a:srgbClr val="FFC000"/>
              </a:solidFill>
              <a:latin typeface="Sitka Small Semibold" pitchFamily="2" charset="0"/>
            </a:endParaRPr>
          </a:p>
        </p:txBody>
      </p:sp>
      <p:sp>
        <p:nvSpPr>
          <p:cNvPr id="7" name="TextBox 6"/>
          <p:cNvSpPr txBox="1"/>
          <p:nvPr/>
        </p:nvSpPr>
        <p:spPr>
          <a:xfrm>
            <a:off x="2179317" y="4796083"/>
            <a:ext cx="8998133"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Distance covered</a:t>
            </a:r>
            <a:endParaRPr lang="en-PH" sz="4800" dirty="0">
              <a:solidFill>
                <a:srgbClr val="FFC000"/>
              </a:solidFill>
              <a:latin typeface="Sitka Small Semibold" pitchFamily="2" charset="0"/>
            </a:endParaRPr>
          </a:p>
        </p:txBody>
      </p:sp>
      <p:sp>
        <p:nvSpPr>
          <p:cNvPr id="8" name="TextBox 7"/>
          <p:cNvSpPr txBox="1"/>
          <p:nvPr/>
        </p:nvSpPr>
        <p:spPr>
          <a:xfrm>
            <a:off x="677085" y="3558768"/>
            <a:ext cx="1325883"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IV:</a:t>
            </a:r>
            <a:endParaRPr lang="en-PH" sz="4800" dirty="0">
              <a:solidFill>
                <a:srgbClr val="FFC000"/>
              </a:solidFill>
              <a:latin typeface="Sitka Small Semibold" pitchFamily="2" charset="0"/>
            </a:endParaRPr>
          </a:p>
        </p:txBody>
      </p:sp>
      <p:sp>
        <p:nvSpPr>
          <p:cNvPr id="9" name="TextBox 8"/>
          <p:cNvSpPr txBox="1"/>
          <p:nvPr/>
        </p:nvSpPr>
        <p:spPr>
          <a:xfrm>
            <a:off x="677084" y="4796083"/>
            <a:ext cx="1502231" cy="830997"/>
          </a:xfrm>
          <a:prstGeom prst="rect">
            <a:avLst/>
          </a:prstGeom>
          <a:noFill/>
        </p:spPr>
        <p:txBody>
          <a:bodyPr wrap="square" rtlCol="0">
            <a:spAutoFit/>
          </a:bodyPr>
          <a:lstStyle/>
          <a:p>
            <a:r>
              <a:rPr lang="en-US" sz="4800" dirty="0">
                <a:solidFill>
                  <a:srgbClr val="FFC000"/>
                </a:solidFill>
                <a:latin typeface="Sitka Small Semibold" pitchFamily="2" charset="0"/>
              </a:rPr>
              <a:t>D</a:t>
            </a:r>
            <a:r>
              <a:rPr lang="en-US" sz="4800" dirty="0" smtClean="0">
                <a:solidFill>
                  <a:srgbClr val="FFC000"/>
                </a:solidFill>
                <a:latin typeface="Sitka Small Semibold" pitchFamily="2" charset="0"/>
              </a:rPr>
              <a:t>V:</a:t>
            </a:r>
            <a:endParaRPr lang="en-PH" sz="4800" dirty="0">
              <a:solidFill>
                <a:srgbClr val="FFC000"/>
              </a:solidFill>
              <a:latin typeface="Sitka Small Semibold" pitchFamily="2" charset="0"/>
            </a:endParaRPr>
          </a:p>
        </p:txBody>
      </p:sp>
    </p:spTree>
    <p:extLst>
      <p:ext uri="{BB962C8B-B14F-4D97-AF65-F5344CB8AC3E}">
        <p14:creationId xmlns:p14="http://schemas.microsoft.com/office/powerpoint/2010/main" val="161066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21722"/>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6" name="TextBox 5"/>
          <p:cNvSpPr txBox="1"/>
          <p:nvPr/>
        </p:nvSpPr>
        <p:spPr>
          <a:xfrm>
            <a:off x="335279" y="942167"/>
            <a:ext cx="10842171" cy="2308324"/>
          </a:xfrm>
          <a:prstGeom prst="rect">
            <a:avLst/>
          </a:prstGeom>
          <a:noFill/>
        </p:spPr>
        <p:txBody>
          <a:bodyPr wrap="square" rtlCol="0">
            <a:spAutoFit/>
          </a:bodyPr>
          <a:lstStyle/>
          <a:p>
            <a:pPr algn="ctr"/>
            <a:r>
              <a:rPr lang="en-US" sz="4800" dirty="0">
                <a:solidFill>
                  <a:srgbClr val="FFC000"/>
                </a:solidFill>
                <a:latin typeface="Sitka Small Semibold" pitchFamily="2" charset="0"/>
              </a:rPr>
              <a:t>number of bottles of ink needed and number of pages to be printed</a:t>
            </a:r>
            <a:endParaRPr lang="en-PH" sz="4800" dirty="0">
              <a:solidFill>
                <a:srgbClr val="FFC000"/>
              </a:solidFill>
              <a:latin typeface="Sitka Small Semibold" pitchFamily="2" charset="0"/>
            </a:endParaRPr>
          </a:p>
        </p:txBody>
      </p:sp>
      <p:sp>
        <p:nvSpPr>
          <p:cNvPr id="5" name="TextBox 4"/>
          <p:cNvSpPr txBox="1"/>
          <p:nvPr/>
        </p:nvSpPr>
        <p:spPr>
          <a:xfrm>
            <a:off x="2002970" y="3572827"/>
            <a:ext cx="9283339"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No. of pages to be printed</a:t>
            </a:r>
            <a:endParaRPr lang="en-PH" sz="4800" dirty="0">
              <a:solidFill>
                <a:srgbClr val="FFC000"/>
              </a:solidFill>
              <a:latin typeface="Sitka Small Semibold" pitchFamily="2" charset="0"/>
            </a:endParaRPr>
          </a:p>
        </p:txBody>
      </p:sp>
      <p:sp>
        <p:nvSpPr>
          <p:cNvPr id="7" name="TextBox 6"/>
          <p:cNvSpPr txBox="1"/>
          <p:nvPr/>
        </p:nvSpPr>
        <p:spPr>
          <a:xfrm>
            <a:off x="2179317" y="4796083"/>
            <a:ext cx="8998133"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No. of bottles of ink</a:t>
            </a:r>
            <a:endParaRPr lang="en-PH" sz="4800" dirty="0">
              <a:solidFill>
                <a:srgbClr val="FFC000"/>
              </a:solidFill>
              <a:latin typeface="Sitka Small Semibold" pitchFamily="2" charset="0"/>
            </a:endParaRPr>
          </a:p>
        </p:txBody>
      </p:sp>
      <p:sp>
        <p:nvSpPr>
          <p:cNvPr id="8" name="TextBox 7"/>
          <p:cNvSpPr txBox="1"/>
          <p:nvPr/>
        </p:nvSpPr>
        <p:spPr>
          <a:xfrm>
            <a:off x="677085" y="3558768"/>
            <a:ext cx="1325883"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IV:</a:t>
            </a:r>
            <a:endParaRPr lang="en-PH" sz="4800" dirty="0">
              <a:solidFill>
                <a:srgbClr val="FFC000"/>
              </a:solidFill>
              <a:latin typeface="Sitka Small Semibold" pitchFamily="2" charset="0"/>
            </a:endParaRPr>
          </a:p>
        </p:txBody>
      </p:sp>
      <p:sp>
        <p:nvSpPr>
          <p:cNvPr id="9" name="TextBox 8"/>
          <p:cNvSpPr txBox="1"/>
          <p:nvPr/>
        </p:nvSpPr>
        <p:spPr>
          <a:xfrm>
            <a:off x="677084" y="4796083"/>
            <a:ext cx="1502231" cy="830997"/>
          </a:xfrm>
          <a:prstGeom prst="rect">
            <a:avLst/>
          </a:prstGeom>
          <a:noFill/>
        </p:spPr>
        <p:txBody>
          <a:bodyPr wrap="square" rtlCol="0">
            <a:spAutoFit/>
          </a:bodyPr>
          <a:lstStyle/>
          <a:p>
            <a:r>
              <a:rPr lang="en-US" sz="4800" dirty="0">
                <a:solidFill>
                  <a:srgbClr val="FFC000"/>
                </a:solidFill>
                <a:latin typeface="Sitka Small Semibold" pitchFamily="2" charset="0"/>
              </a:rPr>
              <a:t>D</a:t>
            </a:r>
            <a:r>
              <a:rPr lang="en-US" sz="4800" dirty="0" smtClean="0">
                <a:solidFill>
                  <a:srgbClr val="FFC000"/>
                </a:solidFill>
                <a:latin typeface="Sitka Small Semibold" pitchFamily="2" charset="0"/>
              </a:rPr>
              <a:t>V:</a:t>
            </a:r>
            <a:endParaRPr lang="en-PH" sz="4800" dirty="0">
              <a:solidFill>
                <a:srgbClr val="FFC000"/>
              </a:solidFill>
              <a:latin typeface="Sitka Small Semibold" pitchFamily="2" charset="0"/>
            </a:endParaRPr>
          </a:p>
        </p:txBody>
      </p:sp>
    </p:spTree>
    <p:extLst>
      <p:ext uri="{BB962C8B-B14F-4D97-AF65-F5344CB8AC3E}">
        <p14:creationId xmlns:p14="http://schemas.microsoft.com/office/powerpoint/2010/main" val="37782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4" name="TextBox 3"/>
          <p:cNvSpPr txBox="1"/>
          <p:nvPr/>
        </p:nvSpPr>
        <p:spPr>
          <a:xfrm>
            <a:off x="1190897" y="587828"/>
            <a:ext cx="9810205" cy="1015663"/>
          </a:xfrm>
          <a:prstGeom prst="rect">
            <a:avLst/>
          </a:prstGeom>
          <a:noFill/>
        </p:spPr>
        <p:txBody>
          <a:bodyPr wrap="square" rtlCol="0">
            <a:spAutoFit/>
          </a:bodyPr>
          <a:lstStyle/>
          <a:p>
            <a:pPr algn="ctr"/>
            <a:r>
              <a:rPr lang="en-PH" sz="6000" b="1" dirty="0" smtClean="0">
                <a:solidFill>
                  <a:srgbClr val="FFC000"/>
                </a:solidFill>
                <a:latin typeface="Sitka Small Semibold" pitchFamily="2" charset="0"/>
              </a:rPr>
              <a:t>Dependent Variable</a:t>
            </a:r>
            <a:endParaRPr lang="en-PH" b="1" dirty="0">
              <a:solidFill>
                <a:srgbClr val="FFC000"/>
              </a:solidFill>
              <a:latin typeface="Sitka Small Semibold" pitchFamily="2" charset="0"/>
            </a:endParaRPr>
          </a:p>
        </p:txBody>
      </p:sp>
      <p:sp>
        <p:nvSpPr>
          <p:cNvPr id="6" name="TextBox 5"/>
          <p:cNvSpPr txBox="1"/>
          <p:nvPr/>
        </p:nvSpPr>
        <p:spPr>
          <a:xfrm>
            <a:off x="502917" y="1848062"/>
            <a:ext cx="10842171" cy="646331"/>
          </a:xfrm>
          <a:prstGeom prst="rect">
            <a:avLst/>
          </a:prstGeom>
          <a:noFill/>
        </p:spPr>
        <p:txBody>
          <a:bodyPr wrap="square" rtlCol="0">
            <a:spAutoFit/>
          </a:bodyPr>
          <a:lstStyle/>
          <a:p>
            <a:pPr algn="ctr"/>
            <a:r>
              <a:rPr lang="en-US" sz="3600" dirty="0" smtClean="0">
                <a:solidFill>
                  <a:srgbClr val="FFC000"/>
                </a:solidFill>
                <a:latin typeface="Sitka Small Semibold" pitchFamily="2" charset="0"/>
              </a:rPr>
              <a:t>Growth of tomatoes</a:t>
            </a:r>
            <a:endParaRPr lang="en-PH" sz="3600" dirty="0">
              <a:solidFill>
                <a:srgbClr val="FFC000"/>
              </a:solidFill>
              <a:latin typeface="Sitka Small Semibold" pitchFamily="2" charset="0"/>
            </a:endParaRPr>
          </a:p>
        </p:txBody>
      </p:sp>
      <p:sp>
        <p:nvSpPr>
          <p:cNvPr id="11" name="TextBox 10"/>
          <p:cNvSpPr txBox="1"/>
          <p:nvPr/>
        </p:nvSpPr>
        <p:spPr>
          <a:xfrm>
            <a:off x="1190895" y="3603209"/>
            <a:ext cx="9810205" cy="1015663"/>
          </a:xfrm>
          <a:prstGeom prst="rect">
            <a:avLst/>
          </a:prstGeom>
          <a:noFill/>
        </p:spPr>
        <p:txBody>
          <a:bodyPr wrap="square" rtlCol="0">
            <a:spAutoFit/>
          </a:bodyPr>
          <a:lstStyle/>
          <a:p>
            <a:pPr algn="ctr"/>
            <a:r>
              <a:rPr lang="en-PH" sz="6000" b="1" dirty="0" smtClean="0">
                <a:solidFill>
                  <a:srgbClr val="FFC000"/>
                </a:solidFill>
                <a:latin typeface="Sitka Small Semibold" pitchFamily="2" charset="0"/>
              </a:rPr>
              <a:t>Independent Variable</a:t>
            </a:r>
            <a:endParaRPr lang="en-PH" b="1" dirty="0">
              <a:solidFill>
                <a:srgbClr val="FFC000"/>
              </a:solidFill>
              <a:latin typeface="Sitka Small Semibold" pitchFamily="2" charset="0"/>
            </a:endParaRPr>
          </a:p>
        </p:txBody>
      </p:sp>
      <p:sp>
        <p:nvSpPr>
          <p:cNvPr id="13" name="TextBox 12"/>
          <p:cNvSpPr txBox="1"/>
          <p:nvPr/>
        </p:nvSpPr>
        <p:spPr>
          <a:xfrm>
            <a:off x="552993" y="4835106"/>
            <a:ext cx="10842171" cy="646331"/>
          </a:xfrm>
          <a:prstGeom prst="rect">
            <a:avLst/>
          </a:prstGeom>
          <a:noFill/>
        </p:spPr>
        <p:txBody>
          <a:bodyPr wrap="square" rtlCol="0">
            <a:spAutoFit/>
          </a:bodyPr>
          <a:lstStyle/>
          <a:p>
            <a:pPr algn="ctr"/>
            <a:r>
              <a:rPr lang="en-US" sz="3600" dirty="0">
                <a:solidFill>
                  <a:srgbClr val="FFC000"/>
                </a:solidFill>
                <a:latin typeface="Sitka Small Semibold" pitchFamily="2" charset="0"/>
              </a:rPr>
              <a:t>sunlight, water, and nutrients in the </a:t>
            </a:r>
            <a:r>
              <a:rPr lang="en-US" sz="3600" dirty="0" smtClean="0">
                <a:solidFill>
                  <a:srgbClr val="FFC000"/>
                </a:solidFill>
                <a:latin typeface="Sitka Small Semibold" pitchFamily="2" charset="0"/>
              </a:rPr>
              <a:t>soil</a:t>
            </a:r>
            <a:endParaRPr lang="en-PH" sz="3600" dirty="0">
              <a:solidFill>
                <a:srgbClr val="FFC000"/>
              </a:solidFill>
              <a:latin typeface="Sitka Small Semibold" pitchFamily="2" charset="0"/>
            </a:endParaRPr>
          </a:p>
        </p:txBody>
      </p:sp>
    </p:spTree>
    <p:extLst>
      <p:ext uri="{BB962C8B-B14F-4D97-AF65-F5344CB8AC3E}">
        <p14:creationId xmlns:p14="http://schemas.microsoft.com/office/powerpoint/2010/main" val="36748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4" name="TextBox 3"/>
          <p:cNvSpPr txBox="1"/>
          <p:nvPr/>
        </p:nvSpPr>
        <p:spPr>
          <a:xfrm>
            <a:off x="1190894" y="1596992"/>
            <a:ext cx="9810205" cy="1015663"/>
          </a:xfrm>
          <a:prstGeom prst="rect">
            <a:avLst/>
          </a:prstGeom>
          <a:noFill/>
        </p:spPr>
        <p:txBody>
          <a:bodyPr wrap="square" rtlCol="0">
            <a:spAutoFit/>
          </a:bodyPr>
          <a:lstStyle/>
          <a:p>
            <a:pPr algn="ctr"/>
            <a:r>
              <a:rPr lang="en-PH" sz="6000" b="1" dirty="0" smtClean="0">
                <a:solidFill>
                  <a:srgbClr val="FFC000"/>
                </a:solidFill>
                <a:latin typeface="Sitka Small Semibold" pitchFamily="2" charset="0"/>
              </a:rPr>
              <a:t>Extraneous Variable</a:t>
            </a:r>
            <a:endParaRPr lang="en-PH" b="1" dirty="0">
              <a:solidFill>
                <a:srgbClr val="FFC000"/>
              </a:solidFill>
              <a:latin typeface="Sitka Small Semibold" pitchFamily="2" charset="0"/>
            </a:endParaRPr>
          </a:p>
        </p:txBody>
      </p:sp>
      <p:sp>
        <p:nvSpPr>
          <p:cNvPr id="6" name="TextBox 5"/>
          <p:cNvSpPr txBox="1"/>
          <p:nvPr/>
        </p:nvSpPr>
        <p:spPr>
          <a:xfrm>
            <a:off x="674912" y="3056501"/>
            <a:ext cx="10842171" cy="1754326"/>
          </a:xfrm>
          <a:prstGeom prst="rect">
            <a:avLst/>
          </a:prstGeom>
          <a:noFill/>
        </p:spPr>
        <p:txBody>
          <a:bodyPr wrap="square" rtlCol="0">
            <a:spAutoFit/>
          </a:bodyPr>
          <a:lstStyle/>
          <a:p>
            <a:pPr algn="ctr"/>
            <a:r>
              <a:rPr lang="en-US" sz="3600" dirty="0">
                <a:solidFill>
                  <a:srgbClr val="FFC000"/>
                </a:solidFill>
                <a:latin typeface="Sitka Small Semibold" pitchFamily="2" charset="0"/>
              </a:rPr>
              <a:t>factors that may influence the outcome (dependent variable) not manipulated or pre-defined by the researcher</a:t>
            </a:r>
            <a:endParaRPr lang="en-PH" sz="3600" dirty="0">
              <a:solidFill>
                <a:srgbClr val="FFC000"/>
              </a:solidFill>
              <a:latin typeface="Sitka Small Semibold" pitchFamily="2" charset="0"/>
            </a:endParaRPr>
          </a:p>
        </p:txBody>
      </p:sp>
    </p:spTree>
    <p:extLst>
      <p:ext uri="{BB962C8B-B14F-4D97-AF65-F5344CB8AC3E}">
        <p14:creationId xmlns:p14="http://schemas.microsoft.com/office/powerpoint/2010/main" val="47504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11" name="TextBox 10"/>
          <p:cNvSpPr txBox="1"/>
          <p:nvPr/>
        </p:nvSpPr>
        <p:spPr>
          <a:xfrm>
            <a:off x="1068975" y="1064882"/>
            <a:ext cx="9810205" cy="1015663"/>
          </a:xfrm>
          <a:prstGeom prst="rect">
            <a:avLst/>
          </a:prstGeom>
          <a:noFill/>
        </p:spPr>
        <p:txBody>
          <a:bodyPr wrap="square" rtlCol="0">
            <a:spAutoFit/>
          </a:bodyPr>
          <a:lstStyle/>
          <a:p>
            <a:pPr algn="ctr"/>
            <a:r>
              <a:rPr lang="en-PH" sz="6000" b="1" dirty="0" smtClean="0">
                <a:solidFill>
                  <a:srgbClr val="FFC000"/>
                </a:solidFill>
                <a:latin typeface="Sitka Small Semibold" pitchFamily="2" charset="0"/>
              </a:rPr>
              <a:t>Confounding Variable</a:t>
            </a:r>
            <a:endParaRPr lang="en-PH" b="1" dirty="0">
              <a:solidFill>
                <a:srgbClr val="FFC000"/>
              </a:solidFill>
              <a:latin typeface="Sitka Small Semibold" pitchFamily="2" charset="0"/>
            </a:endParaRPr>
          </a:p>
        </p:txBody>
      </p:sp>
      <p:sp>
        <p:nvSpPr>
          <p:cNvPr id="13" name="TextBox 12"/>
          <p:cNvSpPr txBox="1"/>
          <p:nvPr/>
        </p:nvSpPr>
        <p:spPr>
          <a:xfrm>
            <a:off x="552991" y="2524508"/>
            <a:ext cx="10842171" cy="1754326"/>
          </a:xfrm>
          <a:prstGeom prst="rect">
            <a:avLst/>
          </a:prstGeom>
          <a:noFill/>
        </p:spPr>
        <p:txBody>
          <a:bodyPr wrap="square" rtlCol="0">
            <a:spAutoFit/>
          </a:bodyPr>
          <a:lstStyle/>
          <a:p>
            <a:pPr algn="ctr"/>
            <a:r>
              <a:rPr lang="en-US" sz="3600" dirty="0" smtClean="0">
                <a:solidFill>
                  <a:srgbClr val="FFC000"/>
                </a:solidFill>
                <a:latin typeface="Sitka Small Semibold" pitchFamily="2" charset="0"/>
              </a:rPr>
              <a:t>The result when the researcher </a:t>
            </a:r>
            <a:r>
              <a:rPr lang="en-US" sz="3600" dirty="0">
                <a:solidFill>
                  <a:srgbClr val="FFC000"/>
                </a:solidFill>
                <a:latin typeface="Sitka Small Semibold" pitchFamily="2" charset="0"/>
              </a:rPr>
              <a:t>fails to control the extraneous variable that it caused considerable effect to the outcome</a:t>
            </a:r>
            <a:endParaRPr lang="en-PH" sz="3600" dirty="0">
              <a:solidFill>
                <a:srgbClr val="FFC000"/>
              </a:solidFill>
              <a:latin typeface="Sitka Small Semibold" pitchFamily="2" charset="0"/>
            </a:endParaRPr>
          </a:p>
        </p:txBody>
      </p:sp>
    </p:spTree>
    <p:extLst>
      <p:ext uri="{BB962C8B-B14F-4D97-AF65-F5344CB8AC3E}">
        <p14:creationId xmlns:p14="http://schemas.microsoft.com/office/powerpoint/2010/main" val="3085699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546249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816" cy="6858000"/>
          </a:xfrm>
          <a:prstGeom prst="rect">
            <a:avLst/>
          </a:prstGeom>
        </p:spPr>
      </p:pic>
    </p:spTree>
    <p:extLst>
      <p:ext uri="{BB962C8B-B14F-4D97-AF65-F5344CB8AC3E}">
        <p14:creationId xmlns:p14="http://schemas.microsoft.com/office/powerpoint/2010/main" val="438036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816" cy="6858000"/>
          </a:xfrm>
          <a:prstGeom prst="rect">
            <a:avLst/>
          </a:prstGeom>
        </p:spPr>
      </p:pic>
    </p:spTree>
    <p:extLst>
      <p:ext uri="{BB962C8B-B14F-4D97-AF65-F5344CB8AC3E}">
        <p14:creationId xmlns:p14="http://schemas.microsoft.com/office/powerpoint/2010/main" val="4162874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200709" cy="6858000"/>
          </a:xfrm>
          <a:prstGeom prst="rect">
            <a:avLst/>
          </a:prstGeom>
        </p:spPr>
      </p:pic>
    </p:spTree>
    <p:extLst>
      <p:ext uri="{BB962C8B-B14F-4D97-AF65-F5344CB8AC3E}">
        <p14:creationId xmlns:p14="http://schemas.microsoft.com/office/powerpoint/2010/main" val="2921208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421945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28497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71640" cy="6858000"/>
          </a:xfrm>
          <a:prstGeom prst="rect">
            <a:avLst/>
          </a:prstGeom>
        </p:spPr>
      </p:pic>
    </p:spTree>
    <p:extLst>
      <p:ext uri="{BB962C8B-B14F-4D97-AF65-F5344CB8AC3E}">
        <p14:creationId xmlns:p14="http://schemas.microsoft.com/office/powerpoint/2010/main" val="1864537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81802" cy="6858000"/>
          </a:xfrm>
          <a:prstGeom prst="rect">
            <a:avLst/>
          </a:prstGeom>
        </p:spPr>
      </p:pic>
    </p:spTree>
    <p:extLst>
      <p:ext uri="{BB962C8B-B14F-4D97-AF65-F5344CB8AC3E}">
        <p14:creationId xmlns:p14="http://schemas.microsoft.com/office/powerpoint/2010/main" val="32456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6" name="TextBox 5"/>
          <p:cNvSpPr txBox="1"/>
          <p:nvPr/>
        </p:nvSpPr>
        <p:spPr>
          <a:xfrm>
            <a:off x="674912" y="2105177"/>
            <a:ext cx="10842171" cy="3046988"/>
          </a:xfrm>
          <a:prstGeom prst="rect">
            <a:avLst/>
          </a:prstGeom>
          <a:noFill/>
        </p:spPr>
        <p:txBody>
          <a:bodyPr wrap="square" rtlCol="0">
            <a:spAutoFit/>
          </a:bodyPr>
          <a:lstStyle/>
          <a:p>
            <a:pPr algn="ctr"/>
            <a:r>
              <a:rPr lang="en-US" sz="4800" dirty="0">
                <a:solidFill>
                  <a:srgbClr val="FFC000"/>
                </a:solidFill>
                <a:latin typeface="Sitka Small Semibold" pitchFamily="2" charset="0"/>
              </a:rPr>
              <a:t>factors that may influence the outcome (dependent variable) not manipulated or pre-defined by the researcher</a:t>
            </a:r>
            <a:endParaRPr lang="en-PH" sz="4800" dirty="0">
              <a:solidFill>
                <a:srgbClr val="FFC000"/>
              </a:solidFill>
              <a:latin typeface="Sitka Small Semibold" pitchFamily="2" charset="0"/>
            </a:endParaRPr>
          </a:p>
        </p:txBody>
      </p:sp>
    </p:spTree>
    <p:extLst>
      <p:ext uri="{BB962C8B-B14F-4D97-AF65-F5344CB8AC3E}">
        <p14:creationId xmlns:p14="http://schemas.microsoft.com/office/powerpoint/2010/main" val="153324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576587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84728" cy="6858000"/>
          </a:xfrm>
          <a:prstGeom prst="rect">
            <a:avLst/>
          </a:prstGeom>
        </p:spPr>
      </p:pic>
    </p:spTree>
    <p:extLst>
      <p:ext uri="{BB962C8B-B14F-4D97-AF65-F5344CB8AC3E}">
        <p14:creationId xmlns:p14="http://schemas.microsoft.com/office/powerpoint/2010/main" val="3560420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6" name="TextBox 5"/>
          <p:cNvSpPr txBox="1"/>
          <p:nvPr/>
        </p:nvSpPr>
        <p:spPr>
          <a:xfrm>
            <a:off x="492033" y="700972"/>
            <a:ext cx="10842171" cy="5016758"/>
          </a:xfrm>
          <a:prstGeom prst="rect">
            <a:avLst/>
          </a:prstGeom>
          <a:noFill/>
        </p:spPr>
        <p:txBody>
          <a:bodyPr wrap="square" rtlCol="0">
            <a:spAutoFit/>
          </a:bodyPr>
          <a:lstStyle/>
          <a:p>
            <a:pPr algn="just"/>
            <a:r>
              <a:rPr lang="en-US" sz="4000" dirty="0" smtClean="0">
                <a:solidFill>
                  <a:srgbClr val="FFC000"/>
                </a:solidFill>
                <a:latin typeface="Sitka Small Semibold" pitchFamily="2" charset="0"/>
              </a:rPr>
              <a:t>     A </a:t>
            </a:r>
            <a:r>
              <a:rPr lang="en-US" sz="4000" dirty="0">
                <a:solidFill>
                  <a:srgbClr val="FFC000"/>
                </a:solidFill>
                <a:latin typeface="Sitka Small Semibold" pitchFamily="2" charset="0"/>
              </a:rPr>
              <a:t>housewife wanted to know which soil is best for her </a:t>
            </a:r>
            <a:r>
              <a:rPr lang="en-US" sz="4000" dirty="0" err="1">
                <a:solidFill>
                  <a:srgbClr val="FFC000"/>
                </a:solidFill>
                <a:latin typeface="Sitka Small Semibold" pitchFamily="2" charset="0"/>
              </a:rPr>
              <a:t>pechay</a:t>
            </a:r>
            <a:r>
              <a:rPr lang="en-US" sz="4000" dirty="0">
                <a:solidFill>
                  <a:srgbClr val="FFC000"/>
                </a:solidFill>
                <a:latin typeface="Sitka Small Semibold" pitchFamily="2" charset="0"/>
              </a:rPr>
              <a:t> plants: the soil purchased from an online seller, soil from her backyard compost or the soil underneath the nearby bamboo tree. She planted 30 </a:t>
            </a:r>
            <a:r>
              <a:rPr lang="en-US" sz="4000" dirty="0" err="1">
                <a:solidFill>
                  <a:srgbClr val="FFC000"/>
                </a:solidFill>
                <a:latin typeface="Sitka Small Semibold" pitchFamily="2" charset="0"/>
              </a:rPr>
              <a:t>pechay</a:t>
            </a:r>
            <a:r>
              <a:rPr lang="en-US" sz="4000" dirty="0">
                <a:solidFill>
                  <a:srgbClr val="FFC000"/>
                </a:solidFill>
                <a:latin typeface="Sitka Small Semibold" pitchFamily="2" charset="0"/>
              </a:rPr>
              <a:t> seeds into each soil source and then compared the growth of </a:t>
            </a:r>
            <a:r>
              <a:rPr lang="en-US" sz="4000" dirty="0" err="1">
                <a:solidFill>
                  <a:srgbClr val="FFC000"/>
                </a:solidFill>
                <a:latin typeface="Sitka Small Semibold" pitchFamily="2" charset="0"/>
              </a:rPr>
              <a:t>pechay</a:t>
            </a:r>
            <a:r>
              <a:rPr lang="en-US" sz="4000" dirty="0">
                <a:solidFill>
                  <a:srgbClr val="FFC000"/>
                </a:solidFill>
                <a:latin typeface="Sitka Small Semibold" pitchFamily="2" charset="0"/>
              </a:rPr>
              <a:t> after a month. </a:t>
            </a:r>
            <a:endParaRPr lang="en-PH" sz="4000" dirty="0">
              <a:solidFill>
                <a:srgbClr val="FFC000"/>
              </a:solidFill>
              <a:latin typeface="Sitka Small Semibold" pitchFamily="2" charset="0"/>
            </a:endParaRPr>
          </a:p>
        </p:txBody>
      </p:sp>
    </p:spTree>
    <p:extLst>
      <p:ext uri="{BB962C8B-B14F-4D97-AF65-F5344CB8AC3E}">
        <p14:creationId xmlns:p14="http://schemas.microsoft.com/office/powerpoint/2010/main" val="1522897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0" y="3455240"/>
            <a:ext cx="12192000" cy="3396343"/>
          </a:xfrm>
          <a:prstGeom prst="rect">
            <a:avLst/>
          </a:prstGeom>
        </p:spPr>
      </p:pic>
      <p:sp>
        <p:nvSpPr>
          <p:cNvPr id="8" name="TextBox 7"/>
          <p:cNvSpPr txBox="1"/>
          <p:nvPr/>
        </p:nvSpPr>
        <p:spPr>
          <a:xfrm>
            <a:off x="2246809" y="1604238"/>
            <a:ext cx="9283339" cy="830997"/>
          </a:xfrm>
          <a:prstGeom prst="rect">
            <a:avLst/>
          </a:prstGeom>
          <a:noFill/>
        </p:spPr>
        <p:txBody>
          <a:bodyPr wrap="square" rtlCol="0">
            <a:spAutoFit/>
          </a:bodyPr>
          <a:lstStyle/>
          <a:p>
            <a:r>
              <a:rPr lang="en-PH" sz="4800" dirty="0" smtClean="0">
                <a:solidFill>
                  <a:srgbClr val="FFC000"/>
                </a:solidFill>
                <a:latin typeface="Sitka Small Semibold" pitchFamily="2" charset="0"/>
              </a:rPr>
              <a:t>Source of Soil</a:t>
            </a:r>
            <a:endParaRPr lang="en-PH" sz="4800" dirty="0">
              <a:solidFill>
                <a:srgbClr val="FFC000"/>
              </a:solidFill>
              <a:latin typeface="Sitka Small Semibold" pitchFamily="2" charset="0"/>
            </a:endParaRPr>
          </a:p>
        </p:txBody>
      </p:sp>
      <p:sp>
        <p:nvSpPr>
          <p:cNvPr id="9" name="TextBox 8"/>
          <p:cNvSpPr txBox="1"/>
          <p:nvPr/>
        </p:nvSpPr>
        <p:spPr>
          <a:xfrm>
            <a:off x="1105982" y="1604239"/>
            <a:ext cx="1140827"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IV:</a:t>
            </a:r>
            <a:endParaRPr lang="en-PH" sz="4800" dirty="0">
              <a:solidFill>
                <a:srgbClr val="FFC000"/>
              </a:solidFill>
              <a:latin typeface="Sitka Small Semibold" pitchFamily="2" charset="0"/>
            </a:endParaRPr>
          </a:p>
        </p:txBody>
      </p:sp>
      <p:sp>
        <p:nvSpPr>
          <p:cNvPr id="10" name="TextBox 9"/>
          <p:cNvSpPr txBox="1"/>
          <p:nvPr/>
        </p:nvSpPr>
        <p:spPr>
          <a:xfrm>
            <a:off x="1001479" y="2951696"/>
            <a:ext cx="1349832" cy="830997"/>
          </a:xfrm>
          <a:prstGeom prst="rect">
            <a:avLst/>
          </a:prstGeom>
          <a:noFill/>
        </p:spPr>
        <p:txBody>
          <a:bodyPr wrap="square" rtlCol="0">
            <a:spAutoFit/>
          </a:bodyPr>
          <a:lstStyle/>
          <a:p>
            <a:pPr algn="ctr"/>
            <a:r>
              <a:rPr lang="en-US" sz="4800" dirty="0">
                <a:solidFill>
                  <a:srgbClr val="FFC000"/>
                </a:solidFill>
                <a:latin typeface="Sitka Small Semibold" pitchFamily="2" charset="0"/>
              </a:rPr>
              <a:t>D</a:t>
            </a:r>
            <a:r>
              <a:rPr lang="en-US" sz="4800" dirty="0" smtClean="0">
                <a:solidFill>
                  <a:srgbClr val="FFC000"/>
                </a:solidFill>
                <a:latin typeface="Sitka Small Semibold" pitchFamily="2" charset="0"/>
              </a:rPr>
              <a:t>V:</a:t>
            </a:r>
            <a:endParaRPr lang="en-PH" sz="4800" dirty="0">
              <a:solidFill>
                <a:srgbClr val="FFC000"/>
              </a:solidFill>
              <a:latin typeface="Sitka Small Semibold" pitchFamily="2" charset="0"/>
            </a:endParaRPr>
          </a:p>
        </p:txBody>
      </p:sp>
      <p:sp>
        <p:nvSpPr>
          <p:cNvPr id="12" name="TextBox 11"/>
          <p:cNvSpPr txBox="1"/>
          <p:nvPr/>
        </p:nvSpPr>
        <p:spPr>
          <a:xfrm>
            <a:off x="2351311" y="2909117"/>
            <a:ext cx="8913221"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Growth of </a:t>
            </a:r>
            <a:r>
              <a:rPr lang="en-US" sz="4800" dirty="0" err="1" smtClean="0">
                <a:solidFill>
                  <a:srgbClr val="FFC000"/>
                </a:solidFill>
                <a:latin typeface="Sitka Small Semibold" pitchFamily="2" charset="0"/>
              </a:rPr>
              <a:t>pechay</a:t>
            </a:r>
            <a:endParaRPr lang="en-PH" sz="4800" dirty="0">
              <a:solidFill>
                <a:srgbClr val="FFC000"/>
              </a:solidFill>
              <a:latin typeface="Sitka Small Semibold" pitchFamily="2" charset="0"/>
            </a:endParaRPr>
          </a:p>
        </p:txBody>
      </p:sp>
      <p:sp>
        <p:nvSpPr>
          <p:cNvPr id="11" name="TextBox 10"/>
          <p:cNvSpPr txBox="1"/>
          <p:nvPr/>
        </p:nvSpPr>
        <p:spPr>
          <a:xfrm>
            <a:off x="1001479" y="4213996"/>
            <a:ext cx="1349832"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EV:</a:t>
            </a:r>
            <a:endParaRPr lang="en-PH" sz="4800" dirty="0">
              <a:solidFill>
                <a:srgbClr val="FFC000"/>
              </a:solidFill>
              <a:latin typeface="Sitka Small Semibold" pitchFamily="2" charset="0"/>
            </a:endParaRPr>
          </a:p>
        </p:txBody>
      </p:sp>
      <p:sp>
        <p:nvSpPr>
          <p:cNvPr id="13" name="TextBox 12"/>
          <p:cNvSpPr txBox="1"/>
          <p:nvPr/>
        </p:nvSpPr>
        <p:spPr>
          <a:xfrm>
            <a:off x="2351311" y="4192881"/>
            <a:ext cx="8913221"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Weather condition</a:t>
            </a:r>
          </a:p>
        </p:txBody>
      </p:sp>
      <p:sp>
        <p:nvSpPr>
          <p:cNvPr id="14" name="TextBox 13"/>
          <p:cNvSpPr txBox="1"/>
          <p:nvPr/>
        </p:nvSpPr>
        <p:spPr>
          <a:xfrm>
            <a:off x="2351310" y="5023878"/>
            <a:ext cx="8913221"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Pests</a:t>
            </a:r>
          </a:p>
        </p:txBody>
      </p:sp>
    </p:spTree>
    <p:extLst>
      <p:ext uri="{BB962C8B-B14F-4D97-AF65-F5344CB8AC3E}">
        <p14:creationId xmlns:p14="http://schemas.microsoft.com/office/powerpoint/2010/main" val="250239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6" name="TextBox 5"/>
          <p:cNvSpPr txBox="1"/>
          <p:nvPr/>
        </p:nvSpPr>
        <p:spPr>
          <a:xfrm>
            <a:off x="779416" y="1105921"/>
            <a:ext cx="10842171" cy="4247317"/>
          </a:xfrm>
          <a:prstGeom prst="rect">
            <a:avLst/>
          </a:prstGeom>
          <a:noFill/>
        </p:spPr>
        <p:txBody>
          <a:bodyPr wrap="square" rtlCol="0">
            <a:spAutoFit/>
          </a:bodyPr>
          <a:lstStyle/>
          <a:p>
            <a:r>
              <a:rPr lang="en-US" sz="5400" b="1" dirty="0" smtClean="0">
                <a:solidFill>
                  <a:srgbClr val="FFC000"/>
                </a:solidFill>
                <a:latin typeface="Sitka Banner" pitchFamily="2" charset="0"/>
              </a:rPr>
              <a:t>	Music </a:t>
            </a:r>
            <a:r>
              <a:rPr lang="en-US" sz="5400" b="1" dirty="0">
                <a:solidFill>
                  <a:srgbClr val="FFC000"/>
                </a:solidFill>
                <a:latin typeface="Sitka Banner" pitchFamily="2" charset="0"/>
              </a:rPr>
              <a:t>is a very powerful stimulus. Many people like to listen to music when they are engaged in an athletic activity, </a:t>
            </a:r>
            <a:r>
              <a:rPr lang="en-US" sz="5400" b="1" dirty="0" smtClean="0">
                <a:solidFill>
                  <a:srgbClr val="FFC000"/>
                </a:solidFill>
                <a:latin typeface="Sitka Banner" pitchFamily="2" charset="0"/>
              </a:rPr>
              <a:t>such </a:t>
            </a:r>
            <a:r>
              <a:rPr lang="en-US" sz="5400" b="1" dirty="0">
                <a:solidFill>
                  <a:srgbClr val="FFC000"/>
                </a:solidFill>
                <a:latin typeface="Sitka Banner" pitchFamily="2" charset="0"/>
              </a:rPr>
              <a:t>as running or lifting weights.</a:t>
            </a:r>
            <a:endParaRPr lang="en-PH" sz="5400" dirty="0">
              <a:solidFill>
                <a:srgbClr val="FFC000"/>
              </a:solidFill>
              <a:latin typeface="Sitka Banner" pitchFamily="2" charset="0"/>
            </a:endParaRPr>
          </a:p>
        </p:txBody>
      </p:sp>
    </p:spTree>
    <p:extLst>
      <p:ext uri="{BB962C8B-B14F-4D97-AF65-F5344CB8AC3E}">
        <p14:creationId xmlns:p14="http://schemas.microsoft.com/office/powerpoint/2010/main" val="38934949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0" y="3455240"/>
            <a:ext cx="12192000" cy="3396343"/>
          </a:xfrm>
          <a:prstGeom prst="rect">
            <a:avLst/>
          </a:prstGeom>
        </p:spPr>
      </p:pic>
      <p:sp>
        <p:nvSpPr>
          <p:cNvPr id="8" name="TextBox 7"/>
          <p:cNvSpPr txBox="1"/>
          <p:nvPr/>
        </p:nvSpPr>
        <p:spPr>
          <a:xfrm>
            <a:off x="2246809" y="1604238"/>
            <a:ext cx="9283339" cy="830997"/>
          </a:xfrm>
          <a:prstGeom prst="rect">
            <a:avLst/>
          </a:prstGeom>
          <a:noFill/>
        </p:spPr>
        <p:txBody>
          <a:bodyPr wrap="square" rtlCol="0">
            <a:spAutoFit/>
          </a:bodyPr>
          <a:lstStyle/>
          <a:p>
            <a:r>
              <a:rPr lang="en-PH" sz="4800" dirty="0" smtClean="0">
                <a:solidFill>
                  <a:srgbClr val="FFC000"/>
                </a:solidFill>
                <a:latin typeface="Sitka Small Semibold" pitchFamily="2" charset="0"/>
              </a:rPr>
              <a:t>Music</a:t>
            </a:r>
            <a:endParaRPr lang="en-PH" sz="4800" dirty="0">
              <a:solidFill>
                <a:srgbClr val="FFC000"/>
              </a:solidFill>
              <a:latin typeface="Sitka Small Semibold" pitchFamily="2" charset="0"/>
            </a:endParaRPr>
          </a:p>
        </p:txBody>
      </p:sp>
      <p:sp>
        <p:nvSpPr>
          <p:cNvPr id="9" name="TextBox 8"/>
          <p:cNvSpPr txBox="1"/>
          <p:nvPr/>
        </p:nvSpPr>
        <p:spPr>
          <a:xfrm>
            <a:off x="1105982" y="1604239"/>
            <a:ext cx="1140827"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IV:</a:t>
            </a:r>
            <a:endParaRPr lang="en-PH" sz="4800" dirty="0">
              <a:solidFill>
                <a:srgbClr val="FFC000"/>
              </a:solidFill>
              <a:latin typeface="Sitka Small Semibold" pitchFamily="2" charset="0"/>
            </a:endParaRPr>
          </a:p>
        </p:txBody>
      </p:sp>
      <p:sp>
        <p:nvSpPr>
          <p:cNvPr id="10" name="TextBox 9"/>
          <p:cNvSpPr txBox="1"/>
          <p:nvPr/>
        </p:nvSpPr>
        <p:spPr>
          <a:xfrm>
            <a:off x="1001479" y="2951696"/>
            <a:ext cx="1349832" cy="830997"/>
          </a:xfrm>
          <a:prstGeom prst="rect">
            <a:avLst/>
          </a:prstGeom>
          <a:noFill/>
        </p:spPr>
        <p:txBody>
          <a:bodyPr wrap="square" rtlCol="0">
            <a:spAutoFit/>
          </a:bodyPr>
          <a:lstStyle/>
          <a:p>
            <a:pPr algn="ctr"/>
            <a:r>
              <a:rPr lang="en-US" sz="4800" dirty="0">
                <a:solidFill>
                  <a:srgbClr val="FFC000"/>
                </a:solidFill>
                <a:latin typeface="Sitka Small Semibold" pitchFamily="2" charset="0"/>
              </a:rPr>
              <a:t>D</a:t>
            </a:r>
            <a:r>
              <a:rPr lang="en-US" sz="4800" dirty="0" smtClean="0">
                <a:solidFill>
                  <a:srgbClr val="FFC000"/>
                </a:solidFill>
                <a:latin typeface="Sitka Small Semibold" pitchFamily="2" charset="0"/>
              </a:rPr>
              <a:t>V:</a:t>
            </a:r>
            <a:endParaRPr lang="en-PH" sz="4800" dirty="0">
              <a:solidFill>
                <a:srgbClr val="FFC000"/>
              </a:solidFill>
              <a:latin typeface="Sitka Small Semibold" pitchFamily="2" charset="0"/>
            </a:endParaRPr>
          </a:p>
        </p:txBody>
      </p:sp>
      <p:sp>
        <p:nvSpPr>
          <p:cNvPr id="12" name="TextBox 11"/>
          <p:cNvSpPr txBox="1"/>
          <p:nvPr/>
        </p:nvSpPr>
        <p:spPr>
          <a:xfrm>
            <a:off x="2351310" y="3003437"/>
            <a:ext cx="8913221" cy="830997"/>
          </a:xfrm>
          <a:prstGeom prst="rect">
            <a:avLst/>
          </a:prstGeom>
          <a:noFill/>
        </p:spPr>
        <p:txBody>
          <a:bodyPr wrap="square" rtlCol="0">
            <a:spAutoFit/>
          </a:bodyPr>
          <a:lstStyle/>
          <a:p>
            <a:r>
              <a:rPr lang="en-PH" sz="4800" b="1" dirty="0">
                <a:solidFill>
                  <a:srgbClr val="FFC000"/>
                </a:solidFill>
                <a:latin typeface="Sitka Small" pitchFamily="2" charset="0"/>
              </a:rPr>
              <a:t>Weight-Lifting Ability</a:t>
            </a:r>
            <a:endParaRPr lang="en-PH" sz="4800" b="1" dirty="0">
              <a:solidFill>
                <a:srgbClr val="FFC000"/>
              </a:solidFill>
              <a:latin typeface="Sitka Small" pitchFamily="2" charset="0"/>
            </a:endParaRPr>
          </a:p>
        </p:txBody>
      </p:sp>
      <p:sp>
        <p:nvSpPr>
          <p:cNvPr id="11" name="TextBox 10"/>
          <p:cNvSpPr txBox="1"/>
          <p:nvPr/>
        </p:nvSpPr>
        <p:spPr>
          <a:xfrm>
            <a:off x="1001479" y="4213996"/>
            <a:ext cx="1349832"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EV:</a:t>
            </a:r>
            <a:endParaRPr lang="en-PH" sz="4800" dirty="0">
              <a:solidFill>
                <a:srgbClr val="FFC000"/>
              </a:solidFill>
              <a:latin typeface="Sitka Small Semibold" pitchFamily="2" charset="0"/>
            </a:endParaRPr>
          </a:p>
        </p:txBody>
      </p:sp>
      <p:sp>
        <p:nvSpPr>
          <p:cNvPr id="13" name="TextBox 12"/>
          <p:cNvSpPr txBox="1"/>
          <p:nvPr/>
        </p:nvSpPr>
        <p:spPr>
          <a:xfrm>
            <a:off x="2351311" y="4192881"/>
            <a:ext cx="8913221"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Fitness leve</a:t>
            </a:r>
            <a:r>
              <a:rPr lang="en-US" sz="4800" dirty="0">
                <a:solidFill>
                  <a:srgbClr val="FFC000"/>
                </a:solidFill>
                <a:latin typeface="Sitka Small Semibold" pitchFamily="2" charset="0"/>
              </a:rPr>
              <a:t>l</a:t>
            </a:r>
            <a:endParaRPr lang="en-US" sz="4800" dirty="0" smtClean="0">
              <a:solidFill>
                <a:srgbClr val="FFC000"/>
              </a:solidFill>
              <a:latin typeface="Sitka Small Semibold" pitchFamily="2" charset="0"/>
            </a:endParaRPr>
          </a:p>
        </p:txBody>
      </p:sp>
    </p:spTree>
    <p:extLst>
      <p:ext uri="{BB962C8B-B14F-4D97-AF65-F5344CB8AC3E}">
        <p14:creationId xmlns:p14="http://schemas.microsoft.com/office/powerpoint/2010/main" val="82366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6" name="TextBox 5"/>
          <p:cNvSpPr txBox="1"/>
          <p:nvPr/>
        </p:nvSpPr>
        <p:spPr>
          <a:xfrm>
            <a:off x="570410" y="414669"/>
            <a:ext cx="10842171" cy="3046988"/>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several factors are affecting the growth of tomatoes: sunlight, water, kind of soil, and nutrients in soil. </a:t>
            </a:r>
            <a:endParaRPr lang="en-PH" sz="4800" dirty="0">
              <a:solidFill>
                <a:srgbClr val="FFC000"/>
              </a:solidFill>
              <a:latin typeface="Sitka Small Semibold" pitchFamily="2" charset="0"/>
            </a:endParaRPr>
          </a:p>
        </p:txBody>
      </p:sp>
      <p:sp>
        <p:nvSpPr>
          <p:cNvPr id="8" name="TextBox 7"/>
          <p:cNvSpPr txBox="1"/>
          <p:nvPr/>
        </p:nvSpPr>
        <p:spPr>
          <a:xfrm>
            <a:off x="2129242" y="4016964"/>
            <a:ext cx="9283339" cy="1077218"/>
          </a:xfrm>
          <a:prstGeom prst="rect">
            <a:avLst/>
          </a:prstGeom>
          <a:noFill/>
        </p:spPr>
        <p:txBody>
          <a:bodyPr wrap="square" rtlCol="0">
            <a:spAutoFit/>
          </a:bodyPr>
          <a:lstStyle/>
          <a:p>
            <a:pPr algn="ctr"/>
            <a:r>
              <a:rPr lang="en-US" sz="3200" dirty="0">
                <a:solidFill>
                  <a:srgbClr val="FFC000"/>
                </a:solidFill>
                <a:latin typeface="Sitka Small Semibold" pitchFamily="2" charset="0"/>
              </a:rPr>
              <a:t>amount of sunlight, water, and nutrients in the </a:t>
            </a:r>
            <a:r>
              <a:rPr lang="en-US" sz="3200" dirty="0" smtClean="0">
                <a:solidFill>
                  <a:srgbClr val="FFC000"/>
                </a:solidFill>
                <a:latin typeface="Sitka Small Semibold" pitchFamily="2" charset="0"/>
              </a:rPr>
              <a:t>soil</a:t>
            </a:r>
            <a:endParaRPr lang="en-PH" sz="3200" dirty="0">
              <a:solidFill>
                <a:srgbClr val="FFC000"/>
              </a:solidFill>
              <a:latin typeface="Sitka Small Semibold" pitchFamily="2" charset="0"/>
            </a:endParaRPr>
          </a:p>
        </p:txBody>
      </p:sp>
      <p:sp>
        <p:nvSpPr>
          <p:cNvPr id="9" name="TextBox 8"/>
          <p:cNvSpPr txBox="1"/>
          <p:nvPr/>
        </p:nvSpPr>
        <p:spPr>
          <a:xfrm>
            <a:off x="779411" y="4016963"/>
            <a:ext cx="1140827"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IV:</a:t>
            </a:r>
            <a:endParaRPr lang="en-PH" sz="4800" dirty="0">
              <a:solidFill>
                <a:srgbClr val="FFC000"/>
              </a:solidFill>
              <a:latin typeface="Sitka Small Semibold" pitchFamily="2" charset="0"/>
            </a:endParaRPr>
          </a:p>
        </p:txBody>
      </p:sp>
      <p:sp>
        <p:nvSpPr>
          <p:cNvPr id="10" name="TextBox 9"/>
          <p:cNvSpPr txBox="1"/>
          <p:nvPr/>
        </p:nvSpPr>
        <p:spPr>
          <a:xfrm>
            <a:off x="779411" y="5310539"/>
            <a:ext cx="1349832" cy="830997"/>
          </a:xfrm>
          <a:prstGeom prst="rect">
            <a:avLst/>
          </a:prstGeom>
          <a:noFill/>
        </p:spPr>
        <p:txBody>
          <a:bodyPr wrap="square" rtlCol="0">
            <a:spAutoFit/>
          </a:bodyPr>
          <a:lstStyle/>
          <a:p>
            <a:pPr algn="ctr"/>
            <a:r>
              <a:rPr lang="en-US" sz="4800" dirty="0">
                <a:solidFill>
                  <a:srgbClr val="FFC000"/>
                </a:solidFill>
                <a:latin typeface="Sitka Small Semibold" pitchFamily="2" charset="0"/>
              </a:rPr>
              <a:t>D</a:t>
            </a:r>
            <a:r>
              <a:rPr lang="en-US" sz="4800" dirty="0" smtClean="0">
                <a:solidFill>
                  <a:srgbClr val="FFC000"/>
                </a:solidFill>
                <a:latin typeface="Sitka Small Semibold" pitchFamily="2" charset="0"/>
              </a:rPr>
              <a:t>V:</a:t>
            </a:r>
            <a:endParaRPr lang="en-PH" sz="4800" dirty="0">
              <a:solidFill>
                <a:srgbClr val="FFC000"/>
              </a:solidFill>
              <a:latin typeface="Sitka Small Semibold" pitchFamily="2" charset="0"/>
            </a:endParaRPr>
          </a:p>
        </p:txBody>
      </p:sp>
      <p:sp>
        <p:nvSpPr>
          <p:cNvPr id="12" name="TextBox 11"/>
          <p:cNvSpPr txBox="1"/>
          <p:nvPr/>
        </p:nvSpPr>
        <p:spPr>
          <a:xfrm>
            <a:off x="2403566" y="5433650"/>
            <a:ext cx="8913221" cy="584775"/>
          </a:xfrm>
          <a:prstGeom prst="rect">
            <a:avLst/>
          </a:prstGeom>
          <a:noFill/>
        </p:spPr>
        <p:txBody>
          <a:bodyPr wrap="square" rtlCol="0">
            <a:spAutoFit/>
          </a:bodyPr>
          <a:lstStyle/>
          <a:p>
            <a:r>
              <a:rPr lang="en-US" sz="3200" dirty="0" smtClean="0">
                <a:solidFill>
                  <a:srgbClr val="FFC000"/>
                </a:solidFill>
                <a:latin typeface="Sitka Small Semibold" pitchFamily="2" charset="0"/>
              </a:rPr>
              <a:t>Growth of tomatoes</a:t>
            </a:r>
            <a:endParaRPr lang="en-PH" sz="3200" dirty="0">
              <a:solidFill>
                <a:srgbClr val="FFC000"/>
              </a:solidFill>
              <a:latin typeface="Sitka Small Semibold" pitchFamily="2" charset="0"/>
            </a:endParaRPr>
          </a:p>
        </p:txBody>
      </p:sp>
    </p:spTree>
    <p:extLst>
      <p:ext uri="{BB962C8B-B14F-4D97-AF65-F5344CB8AC3E}">
        <p14:creationId xmlns:p14="http://schemas.microsoft.com/office/powerpoint/2010/main" val="160595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04569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6" name="TextBox 5"/>
          <p:cNvSpPr txBox="1"/>
          <p:nvPr/>
        </p:nvSpPr>
        <p:spPr>
          <a:xfrm>
            <a:off x="570410" y="414669"/>
            <a:ext cx="10842171" cy="3046988"/>
          </a:xfrm>
          <a:prstGeom prst="rect">
            <a:avLst/>
          </a:prstGeom>
          <a:noFill/>
        </p:spPr>
        <p:txBody>
          <a:bodyPr wrap="square" rtlCol="0">
            <a:spAutoFit/>
          </a:bodyPr>
          <a:lstStyle/>
          <a:p>
            <a:pPr algn="ctr"/>
            <a:r>
              <a:rPr lang="en-US" sz="4800" dirty="0">
                <a:solidFill>
                  <a:srgbClr val="FFC000"/>
                </a:solidFill>
                <a:latin typeface="Sitka Small Semibold" pitchFamily="2" charset="0"/>
              </a:rPr>
              <a:t>several factors are affecting the growth of tomatoes: sunlight, water, kind of soil, and nutrients in soil. </a:t>
            </a:r>
            <a:endParaRPr lang="en-PH" sz="4800" dirty="0">
              <a:solidFill>
                <a:srgbClr val="FFC000"/>
              </a:solidFill>
              <a:latin typeface="Sitka Small Semibold" pitchFamily="2" charset="0"/>
            </a:endParaRPr>
          </a:p>
        </p:txBody>
      </p:sp>
      <p:sp>
        <p:nvSpPr>
          <p:cNvPr id="8" name="TextBox 7"/>
          <p:cNvSpPr txBox="1"/>
          <p:nvPr/>
        </p:nvSpPr>
        <p:spPr>
          <a:xfrm>
            <a:off x="2303416" y="4140073"/>
            <a:ext cx="7585164" cy="584775"/>
          </a:xfrm>
          <a:prstGeom prst="rect">
            <a:avLst/>
          </a:prstGeom>
          <a:noFill/>
        </p:spPr>
        <p:txBody>
          <a:bodyPr wrap="square" rtlCol="0">
            <a:spAutoFit/>
          </a:bodyPr>
          <a:lstStyle/>
          <a:p>
            <a:r>
              <a:rPr lang="en-PH" sz="3200" dirty="0" smtClean="0">
                <a:solidFill>
                  <a:srgbClr val="FFC000"/>
                </a:solidFill>
                <a:latin typeface="Sitka Small Semibold" pitchFamily="2" charset="0"/>
              </a:rPr>
              <a:t>pests</a:t>
            </a:r>
            <a:r>
              <a:rPr lang="en-PH" sz="3200" dirty="0">
                <a:solidFill>
                  <a:srgbClr val="FFC000"/>
                </a:solidFill>
                <a:latin typeface="Sitka Small Semibold" pitchFamily="2" charset="0"/>
              </a:rPr>
              <a:t>, extreme weather</a:t>
            </a:r>
          </a:p>
        </p:txBody>
      </p:sp>
      <p:sp>
        <p:nvSpPr>
          <p:cNvPr id="9" name="TextBox 8"/>
          <p:cNvSpPr txBox="1"/>
          <p:nvPr/>
        </p:nvSpPr>
        <p:spPr>
          <a:xfrm>
            <a:off x="779411" y="4016963"/>
            <a:ext cx="1349829" cy="830997"/>
          </a:xfrm>
          <a:prstGeom prst="rect">
            <a:avLst/>
          </a:prstGeom>
          <a:noFill/>
        </p:spPr>
        <p:txBody>
          <a:bodyPr wrap="square" rtlCol="0">
            <a:spAutoFit/>
          </a:bodyPr>
          <a:lstStyle/>
          <a:p>
            <a:pPr algn="ctr"/>
            <a:r>
              <a:rPr lang="en-US" sz="4800" dirty="0">
                <a:solidFill>
                  <a:srgbClr val="FFC000"/>
                </a:solidFill>
                <a:latin typeface="Sitka Small Semibold" pitchFamily="2" charset="0"/>
              </a:rPr>
              <a:t>E</a:t>
            </a:r>
            <a:r>
              <a:rPr lang="en-US" sz="4800" dirty="0" smtClean="0">
                <a:solidFill>
                  <a:srgbClr val="FFC000"/>
                </a:solidFill>
                <a:latin typeface="Sitka Small Semibold" pitchFamily="2" charset="0"/>
              </a:rPr>
              <a:t>V:</a:t>
            </a:r>
            <a:endParaRPr lang="en-PH" sz="4800" dirty="0">
              <a:solidFill>
                <a:srgbClr val="FFC000"/>
              </a:solidFill>
              <a:latin typeface="Sitka Small Semibold" pitchFamily="2" charset="0"/>
            </a:endParaRPr>
          </a:p>
        </p:txBody>
      </p:sp>
    </p:spTree>
    <p:extLst>
      <p:ext uri="{BB962C8B-B14F-4D97-AF65-F5344CB8AC3E}">
        <p14:creationId xmlns:p14="http://schemas.microsoft.com/office/powerpoint/2010/main" val="53342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6" name="TextBox 5"/>
          <p:cNvSpPr txBox="1"/>
          <p:nvPr/>
        </p:nvSpPr>
        <p:spPr>
          <a:xfrm>
            <a:off x="492033" y="700972"/>
            <a:ext cx="10842171" cy="5262979"/>
          </a:xfrm>
          <a:prstGeom prst="rect">
            <a:avLst/>
          </a:prstGeom>
          <a:noFill/>
        </p:spPr>
        <p:txBody>
          <a:bodyPr wrap="square" rtlCol="0">
            <a:spAutoFit/>
          </a:bodyPr>
          <a:lstStyle/>
          <a:p>
            <a:pPr algn="ctr"/>
            <a:r>
              <a:rPr lang="en-US" sz="4800" dirty="0">
                <a:solidFill>
                  <a:srgbClr val="FFC000"/>
                </a:solidFill>
                <a:latin typeface="Sitka Small Semibold" pitchFamily="2" charset="0"/>
              </a:rPr>
              <a:t>Three groups of students were placed in a classroom with controlled room temperatures of 18°C, 20°C, 25°C. The math exam scores of the students were then taken and compared to the other groups. </a:t>
            </a:r>
            <a:endParaRPr lang="en-PH" sz="4800" dirty="0">
              <a:solidFill>
                <a:srgbClr val="FFC000"/>
              </a:solidFill>
              <a:latin typeface="Sitka Small Semibold" pitchFamily="2" charset="0"/>
            </a:endParaRPr>
          </a:p>
        </p:txBody>
      </p:sp>
    </p:spTree>
    <p:extLst>
      <p:ext uri="{BB962C8B-B14F-4D97-AF65-F5344CB8AC3E}">
        <p14:creationId xmlns:p14="http://schemas.microsoft.com/office/powerpoint/2010/main" val="10902578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0" y="3455240"/>
            <a:ext cx="12192000" cy="3396343"/>
          </a:xfrm>
          <a:prstGeom prst="rect">
            <a:avLst/>
          </a:prstGeom>
        </p:spPr>
      </p:pic>
      <p:sp>
        <p:nvSpPr>
          <p:cNvPr id="6" name="TextBox 5"/>
          <p:cNvSpPr txBox="1"/>
          <p:nvPr/>
        </p:nvSpPr>
        <p:spPr>
          <a:xfrm>
            <a:off x="570410" y="414669"/>
            <a:ext cx="10842171" cy="2862322"/>
          </a:xfrm>
          <a:prstGeom prst="rect">
            <a:avLst/>
          </a:prstGeom>
          <a:noFill/>
        </p:spPr>
        <p:txBody>
          <a:bodyPr wrap="square" rtlCol="0">
            <a:spAutoFit/>
          </a:bodyPr>
          <a:lstStyle/>
          <a:p>
            <a:pPr algn="ctr"/>
            <a:r>
              <a:rPr lang="en-US" sz="3600" dirty="0">
                <a:solidFill>
                  <a:srgbClr val="FFC000"/>
                </a:solidFill>
                <a:latin typeface="Sitka Small Semibold" pitchFamily="2" charset="0"/>
              </a:rPr>
              <a:t>Three groups of students were placed in a classroom with controlled room temperatures of 18°C, 20°C, 25°C. The math exam scores of the students were then taken and compared to the other groups. </a:t>
            </a:r>
            <a:endParaRPr lang="en-PH" sz="3600" dirty="0">
              <a:solidFill>
                <a:srgbClr val="FFC000"/>
              </a:solidFill>
              <a:latin typeface="Sitka Small Semibold" pitchFamily="2" charset="0"/>
            </a:endParaRPr>
          </a:p>
        </p:txBody>
      </p:sp>
      <p:sp>
        <p:nvSpPr>
          <p:cNvPr id="8" name="TextBox 7"/>
          <p:cNvSpPr txBox="1"/>
          <p:nvPr/>
        </p:nvSpPr>
        <p:spPr>
          <a:xfrm>
            <a:off x="2024740" y="3763910"/>
            <a:ext cx="9283339" cy="584775"/>
          </a:xfrm>
          <a:prstGeom prst="rect">
            <a:avLst/>
          </a:prstGeom>
          <a:noFill/>
        </p:spPr>
        <p:txBody>
          <a:bodyPr wrap="square" rtlCol="0">
            <a:spAutoFit/>
          </a:bodyPr>
          <a:lstStyle/>
          <a:p>
            <a:r>
              <a:rPr lang="en-PH" sz="3200" dirty="0" smtClean="0">
                <a:solidFill>
                  <a:srgbClr val="FFC000"/>
                </a:solidFill>
                <a:latin typeface="Sitka Small Semibold" pitchFamily="2" charset="0"/>
              </a:rPr>
              <a:t>Room </a:t>
            </a:r>
            <a:r>
              <a:rPr lang="en-PH" sz="3200" dirty="0">
                <a:solidFill>
                  <a:srgbClr val="FFC000"/>
                </a:solidFill>
                <a:latin typeface="Sitka Small Semibold" pitchFamily="2" charset="0"/>
              </a:rPr>
              <a:t>Temperature</a:t>
            </a:r>
          </a:p>
        </p:txBody>
      </p:sp>
      <p:sp>
        <p:nvSpPr>
          <p:cNvPr id="9" name="TextBox 8"/>
          <p:cNvSpPr txBox="1"/>
          <p:nvPr/>
        </p:nvSpPr>
        <p:spPr>
          <a:xfrm>
            <a:off x="779411" y="3601465"/>
            <a:ext cx="1140827"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IV:</a:t>
            </a:r>
            <a:endParaRPr lang="en-PH" sz="4800" dirty="0">
              <a:solidFill>
                <a:srgbClr val="FFC000"/>
              </a:solidFill>
              <a:latin typeface="Sitka Small Semibold" pitchFamily="2" charset="0"/>
            </a:endParaRPr>
          </a:p>
        </p:txBody>
      </p:sp>
      <p:sp>
        <p:nvSpPr>
          <p:cNvPr id="10" name="TextBox 9"/>
          <p:cNvSpPr txBox="1"/>
          <p:nvPr/>
        </p:nvSpPr>
        <p:spPr>
          <a:xfrm>
            <a:off x="674908" y="4585084"/>
            <a:ext cx="1349832" cy="830997"/>
          </a:xfrm>
          <a:prstGeom prst="rect">
            <a:avLst/>
          </a:prstGeom>
          <a:noFill/>
        </p:spPr>
        <p:txBody>
          <a:bodyPr wrap="square" rtlCol="0">
            <a:spAutoFit/>
          </a:bodyPr>
          <a:lstStyle/>
          <a:p>
            <a:pPr algn="ctr"/>
            <a:r>
              <a:rPr lang="en-US" sz="4800" dirty="0">
                <a:solidFill>
                  <a:srgbClr val="FFC000"/>
                </a:solidFill>
                <a:latin typeface="Sitka Small Semibold" pitchFamily="2" charset="0"/>
              </a:rPr>
              <a:t>D</a:t>
            </a:r>
            <a:r>
              <a:rPr lang="en-US" sz="4800" dirty="0" smtClean="0">
                <a:solidFill>
                  <a:srgbClr val="FFC000"/>
                </a:solidFill>
                <a:latin typeface="Sitka Small Semibold" pitchFamily="2" charset="0"/>
              </a:rPr>
              <a:t>V:</a:t>
            </a:r>
            <a:endParaRPr lang="en-PH" sz="4800" dirty="0">
              <a:solidFill>
                <a:srgbClr val="FFC000"/>
              </a:solidFill>
              <a:latin typeface="Sitka Small Semibold" pitchFamily="2" charset="0"/>
            </a:endParaRPr>
          </a:p>
        </p:txBody>
      </p:sp>
      <p:sp>
        <p:nvSpPr>
          <p:cNvPr id="12" name="TextBox 11"/>
          <p:cNvSpPr txBox="1"/>
          <p:nvPr/>
        </p:nvSpPr>
        <p:spPr>
          <a:xfrm>
            <a:off x="2024740" y="4708194"/>
            <a:ext cx="8913221" cy="584775"/>
          </a:xfrm>
          <a:prstGeom prst="rect">
            <a:avLst/>
          </a:prstGeom>
          <a:noFill/>
        </p:spPr>
        <p:txBody>
          <a:bodyPr wrap="square" rtlCol="0">
            <a:spAutoFit/>
          </a:bodyPr>
          <a:lstStyle/>
          <a:p>
            <a:r>
              <a:rPr lang="en-US" sz="3200" dirty="0" smtClean="0">
                <a:solidFill>
                  <a:srgbClr val="FFC000"/>
                </a:solidFill>
                <a:latin typeface="Sitka Small Semibold" pitchFamily="2" charset="0"/>
              </a:rPr>
              <a:t>Math Exam Scores</a:t>
            </a:r>
            <a:endParaRPr lang="en-PH" sz="3200" dirty="0">
              <a:solidFill>
                <a:srgbClr val="FFC000"/>
              </a:solidFill>
              <a:latin typeface="Sitka Small Semibold" pitchFamily="2" charset="0"/>
            </a:endParaRPr>
          </a:p>
        </p:txBody>
      </p:sp>
      <p:sp>
        <p:nvSpPr>
          <p:cNvPr id="11" name="TextBox 10"/>
          <p:cNvSpPr txBox="1"/>
          <p:nvPr/>
        </p:nvSpPr>
        <p:spPr>
          <a:xfrm>
            <a:off x="679261" y="5561454"/>
            <a:ext cx="1349832"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EV:</a:t>
            </a:r>
            <a:endParaRPr lang="en-PH" sz="4800" dirty="0">
              <a:solidFill>
                <a:srgbClr val="FFC000"/>
              </a:solidFill>
              <a:latin typeface="Sitka Small Semibold" pitchFamily="2" charset="0"/>
            </a:endParaRPr>
          </a:p>
        </p:txBody>
      </p:sp>
      <p:sp>
        <p:nvSpPr>
          <p:cNvPr id="13" name="TextBox 12"/>
          <p:cNvSpPr txBox="1"/>
          <p:nvPr/>
        </p:nvSpPr>
        <p:spPr>
          <a:xfrm>
            <a:off x="2024740" y="5744855"/>
            <a:ext cx="8913221" cy="584775"/>
          </a:xfrm>
          <a:prstGeom prst="rect">
            <a:avLst/>
          </a:prstGeom>
          <a:noFill/>
        </p:spPr>
        <p:txBody>
          <a:bodyPr wrap="square" rtlCol="0">
            <a:spAutoFit/>
          </a:bodyPr>
          <a:lstStyle/>
          <a:p>
            <a:r>
              <a:rPr lang="en-US" sz="3200" dirty="0" smtClean="0">
                <a:solidFill>
                  <a:srgbClr val="FFC000"/>
                </a:solidFill>
                <a:latin typeface="Sitka Small Semibold" pitchFamily="2" charset="0"/>
              </a:rPr>
              <a:t>Student’s IQ/Abilities</a:t>
            </a:r>
            <a:endParaRPr lang="en-PH" sz="3200" dirty="0">
              <a:solidFill>
                <a:srgbClr val="FFC000"/>
              </a:solidFill>
              <a:latin typeface="Sitka Small Semibold" pitchFamily="2" charset="0"/>
            </a:endParaRPr>
          </a:p>
        </p:txBody>
      </p:sp>
    </p:spTree>
    <p:extLst>
      <p:ext uri="{BB962C8B-B14F-4D97-AF65-F5344CB8AC3E}">
        <p14:creationId xmlns:p14="http://schemas.microsoft.com/office/powerpoint/2010/main" val="43389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2" y="3453994"/>
            <a:ext cx="12192000" cy="3396343"/>
          </a:xfrm>
          <a:prstGeom prst="rect">
            <a:avLst/>
          </a:prstGeom>
        </p:spPr>
      </p:pic>
      <p:sp>
        <p:nvSpPr>
          <p:cNvPr id="6" name="TextBox 5"/>
          <p:cNvSpPr txBox="1"/>
          <p:nvPr/>
        </p:nvSpPr>
        <p:spPr>
          <a:xfrm>
            <a:off x="492033" y="700972"/>
            <a:ext cx="10842171" cy="5632311"/>
          </a:xfrm>
          <a:prstGeom prst="rect">
            <a:avLst/>
          </a:prstGeom>
          <a:noFill/>
        </p:spPr>
        <p:txBody>
          <a:bodyPr wrap="square" rtlCol="0">
            <a:spAutoFit/>
          </a:bodyPr>
          <a:lstStyle/>
          <a:p>
            <a:pPr algn="just"/>
            <a:r>
              <a:rPr lang="en-US" sz="3600" dirty="0" smtClean="0">
                <a:solidFill>
                  <a:srgbClr val="FFC000"/>
                </a:solidFill>
                <a:latin typeface="Sitka Small Semibold" pitchFamily="2" charset="0"/>
              </a:rPr>
              <a:t>   An </a:t>
            </a:r>
            <a:r>
              <a:rPr lang="en-US" sz="3600" dirty="0">
                <a:solidFill>
                  <a:srgbClr val="FFC000"/>
                </a:solidFill>
                <a:latin typeface="Sitka Small Semibold" pitchFamily="2" charset="0"/>
              </a:rPr>
              <a:t>online seller would like to know whether the indication of price on Facebook posts will attract consumers more. He posted 50 products for sale on Facebook market, 25 of which he indicated the price while the remaining 25 products, did not have prices. Buyers were just instructed to send him a personal message (pm) if they want to know the price. He then identified which products have greater sales</a:t>
            </a:r>
            <a:endParaRPr lang="en-PH" sz="3600" dirty="0">
              <a:solidFill>
                <a:srgbClr val="FFC000"/>
              </a:solidFill>
              <a:latin typeface="Sitka Small Semibold" pitchFamily="2" charset="0"/>
            </a:endParaRPr>
          </a:p>
        </p:txBody>
      </p:sp>
    </p:spTree>
    <p:extLst>
      <p:ext uri="{BB962C8B-B14F-4D97-AF65-F5344CB8AC3E}">
        <p14:creationId xmlns:p14="http://schemas.microsoft.com/office/powerpoint/2010/main" val="595899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0" y="3455240"/>
            <a:ext cx="12192000" cy="3396343"/>
          </a:xfrm>
          <a:prstGeom prst="rect">
            <a:avLst/>
          </a:prstGeom>
        </p:spPr>
      </p:pic>
      <p:sp>
        <p:nvSpPr>
          <p:cNvPr id="8" name="TextBox 7"/>
          <p:cNvSpPr txBox="1"/>
          <p:nvPr/>
        </p:nvSpPr>
        <p:spPr>
          <a:xfrm>
            <a:off x="2246809" y="1604238"/>
            <a:ext cx="9283339" cy="830997"/>
          </a:xfrm>
          <a:prstGeom prst="rect">
            <a:avLst/>
          </a:prstGeom>
          <a:noFill/>
        </p:spPr>
        <p:txBody>
          <a:bodyPr wrap="square" rtlCol="0">
            <a:spAutoFit/>
          </a:bodyPr>
          <a:lstStyle/>
          <a:p>
            <a:r>
              <a:rPr lang="en-PH" sz="4800" dirty="0">
                <a:solidFill>
                  <a:srgbClr val="FFC000"/>
                </a:solidFill>
                <a:latin typeface="Sitka Small Semibold" pitchFamily="2" charset="0"/>
              </a:rPr>
              <a:t>FB Posts</a:t>
            </a:r>
          </a:p>
        </p:txBody>
      </p:sp>
      <p:sp>
        <p:nvSpPr>
          <p:cNvPr id="9" name="TextBox 8"/>
          <p:cNvSpPr txBox="1"/>
          <p:nvPr/>
        </p:nvSpPr>
        <p:spPr>
          <a:xfrm>
            <a:off x="1105982" y="1604239"/>
            <a:ext cx="1140827"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IV:</a:t>
            </a:r>
            <a:endParaRPr lang="en-PH" sz="4800" dirty="0">
              <a:solidFill>
                <a:srgbClr val="FFC000"/>
              </a:solidFill>
              <a:latin typeface="Sitka Small Semibold" pitchFamily="2" charset="0"/>
            </a:endParaRPr>
          </a:p>
        </p:txBody>
      </p:sp>
      <p:sp>
        <p:nvSpPr>
          <p:cNvPr id="10" name="TextBox 9"/>
          <p:cNvSpPr txBox="1"/>
          <p:nvPr/>
        </p:nvSpPr>
        <p:spPr>
          <a:xfrm>
            <a:off x="1001479" y="2951696"/>
            <a:ext cx="1349832" cy="830997"/>
          </a:xfrm>
          <a:prstGeom prst="rect">
            <a:avLst/>
          </a:prstGeom>
          <a:noFill/>
        </p:spPr>
        <p:txBody>
          <a:bodyPr wrap="square" rtlCol="0">
            <a:spAutoFit/>
          </a:bodyPr>
          <a:lstStyle/>
          <a:p>
            <a:pPr algn="ctr"/>
            <a:r>
              <a:rPr lang="en-US" sz="4800" dirty="0">
                <a:solidFill>
                  <a:srgbClr val="FFC000"/>
                </a:solidFill>
                <a:latin typeface="Sitka Small Semibold" pitchFamily="2" charset="0"/>
              </a:rPr>
              <a:t>D</a:t>
            </a:r>
            <a:r>
              <a:rPr lang="en-US" sz="4800" dirty="0" smtClean="0">
                <a:solidFill>
                  <a:srgbClr val="FFC000"/>
                </a:solidFill>
                <a:latin typeface="Sitka Small Semibold" pitchFamily="2" charset="0"/>
              </a:rPr>
              <a:t>V:</a:t>
            </a:r>
            <a:endParaRPr lang="en-PH" sz="4800" dirty="0">
              <a:solidFill>
                <a:srgbClr val="FFC000"/>
              </a:solidFill>
              <a:latin typeface="Sitka Small Semibold" pitchFamily="2" charset="0"/>
            </a:endParaRPr>
          </a:p>
        </p:txBody>
      </p:sp>
      <p:sp>
        <p:nvSpPr>
          <p:cNvPr id="12" name="TextBox 11"/>
          <p:cNvSpPr txBox="1"/>
          <p:nvPr/>
        </p:nvSpPr>
        <p:spPr>
          <a:xfrm>
            <a:off x="2351311" y="2909117"/>
            <a:ext cx="8913221"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Sales </a:t>
            </a:r>
            <a:endParaRPr lang="en-PH" sz="4800" dirty="0">
              <a:solidFill>
                <a:srgbClr val="FFC000"/>
              </a:solidFill>
              <a:latin typeface="Sitka Small Semibold" pitchFamily="2" charset="0"/>
            </a:endParaRPr>
          </a:p>
        </p:txBody>
      </p:sp>
      <p:sp>
        <p:nvSpPr>
          <p:cNvPr id="11" name="TextBox 10"/>
          <p:cNvSpPr txBox="1"/>
          <p:nvPr/>
        </p:nvSpPr>
        <p:spPr>
          <a:xfrm>
            <a:off x="1001479" y="4213996"/>
            <a:ext cx="1349832" cy="830997"/>
          </a:xfrm>
          <a:prstGeom prst="rect">
            <a:avLst/>
          </a:prstGeom>
          <a:noFill/>
        </p:spPr>
        <p:txBody>
          <a:bodyPr wrap="square" rtlCol="0">
            <a:spAutoFit/>
          </a:bodyPr>
          <a:lstStyle/>
          <a:p>
            <a:pPr algn="ctr"/>
            <a:r>
              <a:rPr lang="en-US" sz="4800" dirty="0" smtClean="0">
                <a:solidFill>
                  <a:srgbClr val="FFC000"/>
                </a:solidFill>
                <a:latin typeface="Sitka Small Semibold" pitchFamily="2" charset="0"/>
              </a:rPr>
              <a:t>EV:</a:t>
            </a:r>
            <a:endParaRPr lang="en-PH" sz="4800" dirty="0">
              <a:solidFill>
                <a:srgbClr val="FFC000"/>
              </a:solidFill>
              <a:latin typeface="Sitka Small Semibold" pitchFamily="2" charset="0"/>
            </a:endParaRPr>
          </a:p>
        </p:txBody>
      </p:sp>
      <p:sp>
        <p:nvSpPr>
          <p:cNvPr id="13" name="TextBox 12"/>
          <p:cNvSpPr txBox="1"/>
          <p:nvPr/>
        </p:nvSpPr>
        <p:spPr>
          <a:xfrm>
            <a:off x="2351311" y="4192881"/>
            <a:ext cx="8913221"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Product Quality </a:t>
            </a:r>
          </a:p>
        </p:txBody>
      </p:sp>
      <p:sp>
        <p:nvSpPr>
          <p:cNvPr id="14" name="TextBox 13"/>
          <p:cNvSpPr txBox="1"/>
          <p:nvPr/>
        </p:nvSpPr>
        <p:spPr>
          <a:xfrm>
            <a:off x="2351310" y="5023878"/>
            <a:ext cx="8913221" cy="830997"/>
          </a:xfrm>
          <a:prstGeom prst="rect">
            <a:avLst/>
          </a:prstGeom>
          <a:noFill/>
        </p:spPr>
        <p:txBody>
          <a:bodyPr wrap="square" rtlCol="0">
            <a:spAutoFit/>
          </a:bodyPr>
          <a:lstStyle/>
          <a:p>
            <a:r>
              <a:rPr lang="en-US" sz="4800" dirty="0" smtClean="0">
                <a:solidFill>
                  <a:srgbClr val="FFC000"/>
                </a:solidFill>
                <a:latin typeface="Sitka Small Semibold" pitchFamily="2" charset="0"/>
              </a:rPr>
              <a:t>Current Economic Status</a:t>
            </a:r>
          </a:p>
        </p:txBody>
      </p:sp>
    </p:spTree>
    <p:extLst>
      <p:ext uri="{BB962C8B-B14F-4D97-AF65-F5344CB8AC3E}">
        <p14:creationId xmlns:p14="http://schemas.microsoft.com/office/powerpoint/2010/main" val="170460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47"/>
            <a:ext cx="12192000" cy="6854653"/>
          </a:xfrm>
          <a:prstGeom prst="rect">
            <a:avLst/>
          </a:prstGeom>
        </p:spPr>
      </p:pic>
    </p:spTree>
    <p:extLst>
      <p:ext uri="{BB962C8B-B14F-4D97-AF65-F5344CB8AC3E}">
        <p14:creationId xmlns:p14="http://schemas.microsoft.com/office/powerpoint/2010/main" val="31569786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32982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0" y="3455240"/>
            <a:ext cx="12192000" cy="3396343"/>
          </a:xfrm>
          <a:prstGeom prst="rect">
            <a:avLst/>
          </a:prstGeom>
        </p:spPr>
      </p:pic>
      <p:sp>
        <p:nvSpPr>
          <p:cNvPr id="9" name="TextBox 8"/>
          <p:cNvSpPr txBox="1"/>
          <p:nvPr/>
        </p:nvSpPr>
        <p:spPr>
          <a:xfrm>
            <a:off x="1458685" y="1318078"/>
            <a:ext cx="9274629" cy="1107996"/>
          </a:xfrm>
          <a:prstGeom prst="rect">
            <a:avLst/>
          </a:prstGeom>
          <a:noFill/>
        </p:spPr>
        <p:txBody>
          <a:bodyPr wrap="square" rtlCol="0">
            <a:spAutoFit/>
          </a:bodyPr>
          <a:lstStyle/>
          <a:p>
            <a:pPr algn="ctr"/>
            <a:r>
              <a:rPr lang="en-US" sz="6600" dirty="0" smtClean="0">
                <a:solidFill>
                  <a:srgbClr val="FFDA65"/>
                </a:solidFill>
                <a:latin typeface="Sitka Text" pitchFamily="2" charset="0"/>
              </a:rPr>
              <a:t>Quantitative Variables</a:t>
            </a:r>
            <a:endParaRPr lang="en-PH" sz="6600" dirty="0">
              <a:solidFill>
                <a:srgbClr val="FFDA65"/>
              </a:solidFill>
              <a:latin typeface="Sitka Text" pitchFamily="2" charset="0"/>
            </a:endParaRPr>
          </a:p>
        </p:txBody>
      </p:sp>
      <p:sp>
        <p:nvSpPr>
          <p:cNvPr id="10" name="TextBox 9"/>
          <p:cNvSpPr txBox="1"/>
          <p:nvPr/>
        </p:nvSpPr>
        <p:spPr>
          <a:xfrm>
            <a:off x="439783" y="2769129"/>
            <a:ext cx="11312434" cy="3046988"/>
          </a:xfrm>
          <a:prstGeom prst="rect">
            <a:avLst/>
          </a:prstGeom>
          <a:noFill/>
        </p:spPr>
        <p:txBody>
          <a:bodyPr wrap="square" rtlCol="0">
            <a:spAutoFit/>
          </a:bodyPr>
          <a:lstStyle/>
          <a:p>
            <a:pPr algn="ctr"/>
            <a:r>
              <a:rPr lang="en-US" sz="4800" dirty="0">
                <a:solidFill>
                  <a:srgbClr val="FFDA65"/>
                </a:solidFill>
                <a:latin typeface="Corbel Light" panose="020B0303020204020204" pitchFamily="34" charset="0"/>
              </a:rPr>
              <a:t>also called numerical variables, are the type of variables used in quantitative research because they are numeric and can be measured</a:t>
            </a:r>
            <a:endParaRPr lang="en-PH" sz="4800" dirty="0">
              <a:solidFill>
                <a:srgbClr val="FFDA65"/>
              </a:solidFill>
              <a:latin typeface="Corbel Light" panose="020B0303020204020204" pitchFamily="34" charset="0"/>
            </a:endParaRPr>
          </a:p>
        </p:txBody>
      </p:sp>
    </p:spTree>
    <p:extLst>
      <p:ext uri="{BB962C8B-B14F-4D97-AF65-F5344CB8AC3E}">
        <p14:creationId xmlns:p14="http://schemas.microsoft.com/office/powerpoint/2010/main" val="38470088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486963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2761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20181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0" y="3455240"/>
            <a:ext cx="12192000" cy="3396343"/>
          </a:xfrm>
          <a:prstGeom prst="rect">
            <a:avLst/>
          </a:prstGeom>
        </p:spPr>
      </p:pic>
      <p:sp>
        <p:nvSpPr>
          <p:cNvPr id="9" name="TextBox 8"/>
          <p:cNvSpPr txBox="1"/>
          <p:nvPr/>
        </p:nvSpPr>
        <p:spPr>
          <a:xfrm>
            <a:off x="1105982" y="1604239"/>
            <a:ext cx="10128075" cy="3139321"/>
          </a:xfrm>
          <a:prstGeom prst="rect">
            <a:avLst/>
          </a:prstGeom>
          <a:noFill/>
        </p:spPr>
        <p:txBody>
          <a:bodyPr wrap="square" rtlCol="0">
            <a:spAutoFit/>
          </a:bodyPr>
          <a:lstStyle/>
          <a:p>
            <a:pPr algn="ctr"/>
            <a:r>
              <a:rPr lang="en-US" sz="6600" dirty="0">
                <a:solidFill>
                  <a:srgbClr val="FFDA65"/>
                </a:solidFill>
                <a:latin typeface="Sitka Small Semibold" pitchFamily="2" charset="0"/>
              </a:rPr>
              <a:t>Numerical data have two levels of </a:t>
            </a:r>
            <a:r>
              <a:rPr lang="en-US" sz="6600" dirty="0" smtClean="0">
                <a:solidFill>
                  <a:srgbClr val="FFDA65"/>
                </a:solidFill>
                <a:latin typeface="Sitka Small Semibold" pitchFamily="2" charset="0"/>
              </a:rPr>
              <a:t>measurement:</a:t>
            </a:r>
            <a:endParaRPr lang="en-PH" sz="6600" dirty="0">
              <a:solidFill>
                <a:srgbClr val="FFDA65"/>
              </a:solidFill>
              <a:latin typeface="Sitka Small Semibold" pitchFamily="2" charset="0"/>
            </a:endParaRPr>
          </a:p>
        </p:txBody>
      </p:sp>
    </p:spTree>
    <p:extLst>
      <p:ext uri="{BB962C8B-B14F-4D97-AF65-F5344CB8AC3E}">
        <p14:creationId xmlns:p14="http://schemas.microsoft.com/office/powerpoint/2010/main" val="39188206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0" y="3455240"/>
            <a:ext cx="12192000" cy="3396343"/>
          </a:xfrm>
          <a:prstGeom prst="rect">
            <a:avLst/>
          </a:prstGeom>
        </p:spPr>
      </p:pic>
      <p:sp>
        <p:nvSpPr>
          <p:cNvPr id="9" name="TextBox 8"/>
          <p:cNvSpPr txBox="1"/>
          <p:nvPr/>
        </p:nvSpPr>
        <p:spPr>
          <a:xfrm>
            <a:off x="3546561" y="514217"/>
            <a:ext cx="4785367" cy="1107996"/>
          </a:xfrm>
          <a:prstGeom prst="rect">
            <a:avLst/>
          </a:prstGeom>
          <a:noFill/>
        </p:spPr>
        <p:txBody>
          <a:bodyPr wrap="square" rtlCol="0">
            <a:spAutoFit/>
          </a:bodyPr>
          <a:lstStyle/>
          <a:p>
            <a:pPr algn="ctr"/>
            <a:r>
              <a:rPr lang="en-US" sz="6600" dirty="0" smtClean="0">
                <a:solidFill>
                  <a:srgbClr val="FFDA65"/>
                </a:solidFill>
                <a:latin typeface="Sitka Text" pitchFamily="2" charset="0"/>
              </a:rPr>
              <a:t>Intervals</a:t>
            </a:r>
            <a:endParaRPr lang="en-PH" sz="6600" dirty="0">
              <a:solidFill>
                <a:srgbClr val="FFDA65"/>
              </a:solidFill>
              <a:latin typeface="Sitka Text" pitchFamily="2" charset="0"/>
            </a:endParaRPr>
          </a:p>
        </p:txBody>
      </p:sp>
      <p:sp>
        <p:nvSpPr>
          <p:cNvPr id="10" name="TextBox 9"/>
          <p:cNvSpPr txBox="1"/>
          <p:nvPr/>
        </p:nvSpPr>
        <p:spPr>
          <a:xfrm>
            <a:off x="439782" y="1622213"/>
            <a:ext cx="11312434" cy="1569660"/>
          </a:xfrm>
          <a:prstGeom prst="rect">
            <a:avLst/>
          </a:prstGeom>
          <a:noFill/>
        </p:spPr>
        <p:txBody>
          <a:bodyPr wrap="square" rtlCol="0">
            <a:spAutoFit/>
          </a:bodyPr>
          <a:lstStyle/>
          <a:p>
            <a:pPr algn="ctr"/>
            <a:r>
              <a:rPr lang="en-US" sz="4800" dirty="0" smtClean="0">
                <a:solidFill>
                  <a:srgbClr val="FFDA65"/>
                </a:solidFill>
                <a:latin typeface="Haettenschweiler" panose="020B0706040902060204" pitchFamily="34" charset="0"/>
              </a:rPr>
              <a:t>the interval or differences between consecutive values are equal and meaningful, but the numbers are arbitrary</a:t>
            </a:r>
            <a:endParaRPr lang="en-PH" sz="4800" dirty="0">
              <a:solidFill>
                <a:srgbClr val="FFDA65"/>
              </a:solidFill>
              <a:latin typeface="Haettenschweiler" panose="020B070604090206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 y="3453454"/>
            <a:ext cx="1981200" cy="2314575"/>
          </a:xfrm>
          <a:prstGeom prst="rect">
            <a:avLst/>
          </a:prstGeom>
        </p:spPr>
      </p:pic>
      <p:sp>
        <p:nvSpPr>
          <p:cNvPr id="7" name="TextBox 6"/>
          <p:cNvSpPr txBox="1"/>
          <p:nvPr/>
        </p:nvSpPr>
        <p:spPr>
          <a:xfrm>
            <a:off x="640080" y="5768029"/>
            <a:ext cx="2625634" cy="369332"/>
          </a:xfrm>
          <a:prstGeom prst="rect">
            <a:avLst/>
          </a:prstGeom>
          <a:noFill/>
        </p:spPr>
        <p:txBody>
          <a:bodyPr wrap="square" rtlCol="0">
            <a:spAutoFit/>
          </a:bodyPr>
          <a:lstStyle/>
          <a:p>
            <a:r>
              <a:rPr lang="en-PH" dirty="0" smtClean="0">
                <a:solidFill>
                  <a:srgbClr val="FFC000"/>
                </a:solidFill>
                <a:latin typeface="Arial Black" panose="020B0A04020102020204" pitchFamily="34" charset="0"/>
              </a:rPr>
              <a:t>TEMPERATURE</a:t>
            </a:r>
            <a:endParaRPr lang="en-PH" dirty="0">
              <a:solidFill>
                <a:srgbClr val="FFC000"/>
              </a:solidFill>
              <a:latin typeface="Arial Black" panose="020B0A04020102020204" pitchFamily="34"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409" y="3300141"/>
            <a:ext cx="2317387" cy="2317387"/>
          </a:xfrm>
          <a:prstGeom prst="rect">
            <a:avLst/>
          </a:prstGeom>
        </p:spPr>
      </p:pic>
      <p:sp>
        <p:nvSpPr>
          <p:cNvPr id="16" name="TextBox 15"/>
          <p:cNvSpPr txBox="1"/>
          <p:nvPr/>
        </p:nvSpPr>
        <p:spPr>
          <a:xfrm>
            <a:off x="3313610" y="5749212"/>
            <a:ext cx="2625634" cy="369332"/>
          </a:xfrm>
          <a:prstGeom prst="rect">
            <a:avLst/>
          </a:prstGeom>
          <a:noFill/>
        </p:spPr>
        <p:txBody>
          <a:bodyPr wrap="square" rtlCol="0">
            <a:spAutoFit/>
          </a:bodyPr>
          <a:lstStyle/>
          <a:p>
            <a:pPr algn="ctr"/>
            <a:r>
              <a:rPr lang="en-PH" dirty="0" smtClean="0">
                <a:solidFill>
                  <a:srgbClr val="FFC000"/>
                </a:solidFill>
                <a:latin typeface="Arial Black" panose="020B0A04020102020204" pitchFamily="34" charset="0"/>
              </a:rPr>
              <a:t>IQ</a:t>
            </a:r>
            <a:endParaRPr lang="en-PH" dirty="0">
              <a:solidFill>
                <a:srgbClr val="FFC000"/>
              </a:solidFill>
              <a:latin typeface="Arial Black" panose="020B0A04020102020204" pitchFamily="34" charset="0"/>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6217" y="3330956"/>
            <a:ext cx="2347417" cy="2361558"/>
          </a:xfrm>
          <a:prstGeom prst="rect">
            <a:avLst/>
          </a:prstGeom>
        </p:spPr>
      </p:pic>
      <p:sp>
        <p:nvSpPr>
          <p:cNvPr id="19" name="TextBox 18"/>
          <p:cNvSpPr txBox="1"/>
          <p:nvPr/>
        </p:nvSpPr>
        <p:spPr>
          <a:xfrm>
            <a:off x="6067108" y="5819407"/>
            <a:ext cx="2625634" cy="369332"/>
          </a:xfrm>
          <a:prstGeom prst="rect">
            <a:avLst/>
          </a:prstGeom>
          <a:noFill/>
        </p:spPr>
        <p:txBody>
          <a:bodyPr wrap="square" rtlCol="0">
            <a:spAutoFit/>
          </a:bodyPr>
          <a:lstStyle/>
          <a:p>
            <a:pPr algn="ctr"/>
            <a:r>
              <a:rPr lang="en-PH" dirty="0" smtClean="0">
                <a:solidFill>
                  <a:srgbClr val="FFC000"/>
                </a:solidFill>
                <a:latin typeface="Arial Black" panose="020B0A04020102020204" pitchFamily="34" charset="0"/>
              </a:rPr>
              <a:t>TIME</a:t>
            </a:r>
            <a:endParaRPr lang="en-PH" dirty="0">
              <a:solidFill>
                <a:srgbClr val="FFC000"/>
              </a:solidFill>
              <a:latin typeface="Arial Black" panose="020B0A04020102020204" pitchFamily="34" charset="0"/>
            </a:endParaRP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3634" y="3578497"/>
            <a:ext cx="3262449" cy="2039031"/>
          </a:xfrm>
          <a:prstGeom prst="rect">
            <a:avLst/>
          </a:prstGeom>
        </p:spPr>
      </p:pic>
      <p:sp>
        <p:nvSpPr>
          <p:cNvPr id="22" name="TextBox 21"/>
          <p:cNvSpPr txBox="1"/>
          <p:nvPr/>
        </p:nvSpPr>
        <p:spPr>
          <a:xfrm>
            <a:off x="9126582" y="5819407"/>
            <a:ext cx="2625634" cy="369332"/>
          </a:xfrm>
          <a:prstGeom prst="rect">
            <a:avLst/>
          </a:prstGeom>
          <a:noFill/>
        </p:spPr>
        <p:txBody>
          <a:bodyPr wrap="square" rtlCol="0">
            <a:spAutoFit/>
          </a:bodyPr>
          <a:lstStyle/>
          <a:p>
            <a:pPr algn="ctr"/>
            <a:r>
              <a:rPr lang="en-PH" dirty="0" smtClean="0">
                <a:solidFill>
                  <a:srgbClr val="FFC000"/>
                </a:solidFill>
                <a:latin typeface="Arial Black" panose="020B0A04020102020204" pitchFamily="34" charset="0"/>
              </a:rPr>
              <a:t>DATES</a:t>
            </a:r>
            <a:endParaRPr lang="en-PH" dirty="0">
              <a:solidFill>
                <a:srgbClr val="FFC000"/>
              </a:solidFill>
              <a:latin typeface="Arial Black" panose="020B0A04020102020204" pitchFamily="34" charset="0"/>
            </a:endParaRPr>
          </a:p>
        </p:txBody>
      </p:sp>
    </p:spTree>
    <p:extLst>
      <p:ext uri="{BB962C8B-B14F-4D97-AF65-F5344CB8AC3E}">
        <p14:creationId xmlns:p14="http://schemas.microsoft.com/office/powerpoint/2010/main" val="16567627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3" name="Picture 2"/>
          <p:cNvPicPr>
            <a:picLocks noChangeAspect="1"/>
          </p:cNvPicPr>
          <p:nvPr/>
        </p:nvPicPr>
        <p:blipFill rotWithShape="1">
          <a:blip r:embed="rId3"/>
          <a:srcRect l="6748" t="30476" r="85000" b="60734"/>
          <a:stretch/>
        </p:blipFill>
        <p:spPr>
          <a:xfrm>
            <a:off x="2390504" y="0"/>
            <a:ext cx="9801496" cy="1331259"/>
          </a:xfrm>
          <a:prstGeom prst="rect">
            <a:avLst/>
          </a:prstGeom>
        </p:spPr>
      </p:pic>
      <p:pic>
        <p:nvPicPr>
          <p:cNvPr id="4" name="Picture 3"/>
          <p:cNvPicPr>
            <a:picLocks noChangeAspect="1"/>
          </p:cNvPicPr>
          <p:nvPr/>
        </p:nvPicPr>
        <p:blipFill>
          <a:blip r:embed="rId4"/>
          <a:stretch>
            <a:fillRect/>
          </a:stretch>
        </p:blipFill>
        <p:spPr>
          <a:xfrm>
            <a:off x="4537999" y="366743"/>
            <a:ext cx="2697631" cy="964516"/>
          </a:xfrm>
          <a:prstGeom prst="rect">
            <a:avLst/>
          </a:prstGeom>
        </p:spPr>
      </p:pic>
    </p:spTree>
    <p:extLst>
      <p:ext uri="{BB962C8B-B14F-4D97-AF65-F5344CB8AC3E}">
        <p14:creationId xmlns:p14="http://schemas.microsoft.com/office/powerpoint/2010/main" val="32883528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 t="30476" r="85000" b="46667"/>
          <a:stretch/>
        </p:blipFill>
        <p:spPr>
          <a:xfrm>
            <a:off x="0" y="0"/>
            <a:ext cx="12192000" cy="3461657"/>
          </a:xfrm>
          <a:prstGeom prst="rect">
            <a:avLst/>
          </a:prstGeom>
        </p:spPr>
      </p:pic>
      <p:pic>
        <p:nvPicPr>
          <p:cNvPr id="3" name="Picture 2"/>
          <p:cNvPicPr>
            <a:picLocks noChangeAspect="1"/>
          </p:cNvPicPr>
          <p:nvPr/>
        </p:nvPicPr>
        <p:blipFill rotWithShape="1">
          <a:blip r:embed="rId2"/>
          <a:srcRect t="85333"/>
          <a:stretch/>
        </p:blipFill>
        <p:spPr>
          <a:xfrm>
            <a:off x="0" y="3455240"/>
            <a:ext cx="12192000" cy="3396343"/>
          </a:xfrm>
          <a:prstGeom prst="rect">
            <a:avLst/>
          </a:prstGeom>
        </p:spPr>
      </p:pic>
      <p:sp>
        <p:nvSpPr>
          <p:cNvPr id="9" name="TextBox 8"/>
          <p:cNvSpPr txBox="1"/>
          <p:nvPr/>
        </p:nvSpPr>
        <p:spPr>
          <a:xfrm>
            <a:off x="1458685" y="1318078"/>
            <a:ext cx="9274629" cy="1107996"/>
          </a:xfrm>
          <a:prstGeom prst="rect">
            <a:avLst/>
          </a:prstGeom>
          <a:noFill/>
        </p:spPr>
        <p:txBody>
          <a:bodyPr wrap="square" rtlCol="0">
            <a:spAutoFit/>
          </a:bodyPr>
          <a:lstStyle/>
          <a:p>
            <a:pPr algn="ctr"/>
            <a:r>
              <a:rPr lang="en-US" sz="6600" dirty="0" smtClean="0">
                <a:solidFill>
                  <a:srgbClr val="FFDA65"/>
                </a:solidFill>
                <a:latin typeface="Sitka Text" pitchFamily="2" charset="0"/>
              </a:rPr>
              <a:t>Qualitative Variables</a:t>
            </a:r>
            <a:endParaRPr lang="en-PH" sz="6600" dirty="0">
              <a:solidFill>
                <a:srgbClr val="FFDA65"/>
              </a:solidFill>
              <a:latin typeface="Sitka Text" pitchFamily="2" charset="0"/>
            </a:endParaRPr>
          </a:p>
        </p:txBody>
      </p:sp>
      <p:sp>
        <p:nvSpPr>
          <p:cNvPr id="10" name="TextBox 9"/>
          <p:cNvSpPr txBox="1"/>
          <p:nvPr/>
        </p:nvSpPr>
        <p:spPr>
          <a:xfrm>
            <a:off x="439783" y="2769129"/>
            <a:ext cx="11312434" cy="2308324"/>
          </a:xfrm>
          <a:prstGeom prst="rect">
            <a:avLst/>
          </a:prstGeom>
          <a:noFill/>
        </p:spPr>
        <p:txBody>
          <a:bodyPr wrap="square" rtlCol="0">
            <a:spAutoFit/>
          </a:bodyPr>
          <a:lstStyle/>
          <a:p>
            <a:pPr algn="ctr"/>
            <a:r>
              <a:rPr lang="en-US" sz="4800" dirty="0" smtClean="0">
                <a:solidFill>
                  <a:srgbClr val="FFDA65"/>
                </a:solidFill>
                <a:latin typeface="Corbel Light" panose="020B0303020204020204" pitchFamily="34" charset="0"/>
              </a:rPr>
              <a:t>also </a:t>
            </a:r>
            <a:r>
              <a:rPr lang="en-US" sz="4800" dirty="0">
                <a:solidFill>
                  <a:srgbClr val="FFDA65"/>
                </a:solidFill>
                <a:latin typeface="Corbel Light" panose="020B0303020204020204" pitchFamily="34" charset="0"/>
              </a:rPr>
              <a:t>referred to as Categorical Variables are not expressed in numbers but are descriptions or categories.</a:t>
            </a:r>
            <a:endParaRPr lang="en-PH" sz="4800" dirty="0">
              <a:solidFill>
                <a:srgbClr val="FFDA65"/>
              </a:solidFill>
              <a:latin typeface="Corbel Light" panose="020B0303020204020204" pitchFamily="34" charset="0"/>
            </a:endParaRPr>
          </a:p>
        </p:txBody>
      </p:sp>
    </p:spTree>
    <p:extLst>
      <p:ext uri="{BB962C8B-B14F-4D97-AF65-F5344CB8AC3E}">
        <p14:creationId xmlns:p14="http://schemas.microsoft.com/office/powerpoint/2010/main" val="18372889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766560"/>
          </a:xfrm>
          <a:prstGeom prst="rect">
            <a:avLst/>
          </a:prstGeom>
        </p:spPr>
      </p:pic>
    </p:spTree>
    <p:extLst>
      <p:ext uri="{BB962C8B-B14F-4D97-AF65-F5344CB8AC3E}">
        <p14:creationId xmlns:p14="http://schemas.microsoft.com/office/powerpoint/2010/main" val="275971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962384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099616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9675"/>
          </a:xfrm>
          <a:prstGeom prst="rect">
            <a:avLst/>
          </a:prstGeom>
        </p:spPr>
      </p:pic>
      <p:pic>
        <p:nvPicPr>
          <p:cNvPr id="3" name="Picture 2"/>
          <p:cNvPicPr>
            <a:picLocks noChangeAspect="1"/>
          </p:cNvPicPr>
          <p:nvPr/>
        </p:nvPicPr>
        <p:blipFill>
          <a:blip r:embed="rId3"/>
          <a:stretch>
            <a:fillRect/>
          </a:stretch>
        </p:blipFill>
        <p:spPr>
          <a:xfrm>
            <a:off x="4555872" y="5375302"/>
            <a:ext cx="6868484" cy="914528"/>
          </a:xfrm>
          <a:prstGeom prst="rect">
            <a:avLst/>
          </a:prstGeom>
        </p:spPr>
      </p:pic>
    </p:spTree>
    <p:extLst>
      <p:ext uri="{BB962C8B-B14F-4D97-AF65-F5344CB8AC3E}">
        <p14:creationId xmlns:p14="http://schemas.microsoft.com/office/powerpoint/2010/main" val="3760391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45728"/>
          </a:xfrm>
          <a:prstGeom prst="rect">
            <a:avLst/>
          </a:prstGeom>
        </p:spPr>
      </p:pic>
      <p:pic>
        <p:nvPicPr>
          <p:cNvPr id="3" name="Picture 2"/>
          <p:cNvPicPr>
            <a:picLocks noChangeAspect="1"/>
          </p:cNvPicPr>
          <p:nvPr/>
        </p:nvPicPr>
        <p:blipFill>
          <a:blip r:embed="rId3"/>
          <a:stretch>
            <a:fillRect/>
          </a:stretch>
        </p:blipFill>
        <p:spPr>
          <a:xfrm>
            <a:off x="4512861" y="5401428"/>
            <a:ext cx="7059010" cy="914528"/>
          </a:xfrm>
          <a:prstGeom prst="rect">
            <a:avLst/>
          </a:prstGeom>
        </p:spPr>
      </p:pic>
    </p:spTree>
    <p:extLst>
      <p:ext uri="{BB962C8B-B14F-4D97-AF65-F5344CB8AC3E}">
        <p14:creationId xmlns:p14="http://schemas.microsoft.com/office/powerpoint/2010/main" val="1452618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 b="557"/>
          <a:stretch/>
        </p:blipFill>
        <p:spPr>
          <a:xfrm>
            <a:off x="0" y="0"/>
            <a:ext cx="12192000" cy="6845728"/>
          </a:xfrm>
          <a:prstGeom prst="rect">
            <a:avLst/>
          </a:prstGeom>
        </p:spPr>
      </p:pic>
      <p:pic>
        <p:nvPicPr>
          <p:cNvPr id="4" name="Picture 3"/>
          <p:cNvPicPr>
            <a:picLocks noChangeAspect="1"/>
          </p:cNvPicPr>
          <p:nvPr/>
        </p:nvPicPr>
        <p:blipFill rotWithShape="1">
          <a:blip r:embed="rId2"/>
          <a:srcRect l="36143" t="57559" r="1500" b="34661"/>
          <a:stretch/>
        </p:blipFill>
        <p:spPr>
          <a:xfrm>
            <a:off x="4467497" y="1698171"/>
            <a:ext cx="7602584" cy="5029201"/>
          </a:xfrm>
          <a:prstGeom prst="rect">
            <a:avLst/>
          </a:prstGeom>
        </p:spPr>
      </p:pic>
    </p:spTree>
    <p:extLst>
      <p:ext uri="{BB962C8B-B14F-4D97-AF65-F5344CB8AC3E}">
        <p14:creationId xmlns:p14="http://schemas.microsoft.com/office/powerpoint/2010/main" val="1052641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84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83440" cy="6858000"/>
          </a:xfrm>
          <a:prstGeom prst="rect">
            <a:avLst/>
          </a:prstGeom>
        </p:spPr>
      </p:pic>
      <p:pic>
        <p:nvPicPr>
          <p:cNvPr id="5" name="Picture 4"/>
          <p:cNvPicPr>
            <a:picLocks noChangeAspect="1"/>
          </p:cNvPicPr>
          <p:nvPr/>
        </p:nvPicPr>
        <p:blipFill rotWithShape="1">
          <a:blip r:embed="rId2"/>
          <a:srcRect t="78667" r="11272" b="1904"/>
          <a:stretch/>
        </p:blipFill>
        <p:spPr>
          <a:xfrm>
            <a:off x="483326" y="3526971"/>
            <a:ext cx="11316787" cy="1907177"/>
          </a:xfrm>
          <a:prstGeom prst="rect">
            <a:avLst/>
          </a:prstGeom>
        </p:spPr>
      </p:pic>
      <p:pic>
        <p:nvPicPr>
          <p:cNvPr id="6" name="Picture 5"/>
          <p:cNvPicPr>
            <a:picLocks noChangeAspect="1"/>
          </p:cNvPicPr>
          <p:nvPr/>
        </p:nvPicPr>
        <p:blipFill>
          <a:blip r:embed="rId3"/>
          <a:stretch>
            <a:fillRect/>
          </a:stretch>
        </p:blipFill>
        <p:spPr>
          <a:xfrm>
            <a:off x="169816" y="3429000"/>
            <a:ext cx="11729571" cy="2495006"/>
          </a:xfrm>
          <a:prstGeom prst="rect">
            <a:avLst/>
          </a:prstGeom>
        </p:spPr>
      </p:pic>
    </p:spTree>
    <p:extLst>
      <p:ext uri="{BB962C8B-B14F-4D97-AF65-F5344CB8AC3E}">
        <p14:creationId xmlns:p14="http://schemas.microsoft.com/office/powerpoint/2010/main" val="30249119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83440" cy="6858000"/>
          </a:xfrm>
          <a:prstGeom prst="rect">
            <a:avLst/>
          </a:prstGeom>
        </p:spPr>
      </p:pic>
      <p:pic>
        <p:nvPicPr>
          <p:cNvPr id="5" name="Picture 4"/>
          <p:cNvPicPr>
            <a:picLocks noChangeAspect="1"/>
          </p:cNvPicPr>
          <p:nvPr/>
        </p:nvPicPr>
        <p:blipFill rotWithShape="1">
          <a:blip r:embed="rId2"/>
          <a:srcRect t="78667" r="11272" b="1904"/>
          <a:stretch/>
        </p:blipFill>
        <p:spPr>
          <a:xfrm>
            <a:off x="483326" y="3526971"/>
            <a:ext cx="11316787" cy="1907177"/>
          </a:xfrm>
          <a:prstGeom prst="rect">
            <a:avLst/>
          </a:prstGeom>
        </p:spPr>
      </p:pic>
      <p:pic>
        <p:nvPicPr>
          <p:cNvPr id="3" name="Picture 2"/>
          <p:cNvPicPr>
            <a:picLocks noChangeAspect="1"/>
          </p:cNvPicPr>
          <p:nvPr/>
        </p:nvPicPr>
        <p:blipFill rotWithShape="1">
          <a:blip r:embed="rId3"/>
          <a:srcRect t="2413"/>
          <a:stretch/>
        </p:blipFill>
        <p:spPr>
          <a:xfrm>
            <a:off x="274320" y="3474720"/>
            <a:ext cx="11651502" cy="2377440"/>
          </a:xfrm>
          <a:prstGeom prst="rect">
            <a:avLst/>
          </a:prstGeom>
        </p:spPr>
      </p:pic>
    </p:spTree>
    <p:extLst>
      <p:ext uri="{BB962C8B-B14F-4D97-AF65-F5344CB8AC3E}">
        <p14:creationId xmlns:p14="http://schemas.microsoft.com/office/powerpoint/2010/main" val="1620265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83440" cy="6858000"/>
          </a:xfrm>
          <a:prstGeom prst="rect">
            <a:avLst/>
          </a:prstGeom>
        </p:spPr>
      </p:pic>
      <p:pic>
        <p:nvPicPr>
          <p:cNvPr id="5" name="Picture 4"/>
          <p:cNvPicPr>
            <a:picLocks noChangeAspect="1"/>
          </p:cNvPicPr>
          <p:nvPr/>
        </p:nvPicPr>
        <p:blipFill rotWithShape="1">
          <a:blip r:embed="rId2"/>
          <a:srcRect t="78667" r="11272" b="1904"/>
          <a:stretch/>
        </p:blipFill>
        <p:spPr>
          <a:xfrm>
            <a:off x="483326" y="3526971"/>
            <a:ext cx="11316787" cy="1907177"/>
          </a:xfrm>
          <a:prstGeom prst="rect">
            <a:avLst/>
          </a:prstGeom>
        </p:spPr>
      </p:pic>
      <p:pic>
        <p:nvPicPr>
          <p:cNvPr id="4" name="Picture 3"/>
          <p:cNvPicPr>
            <a:picLocks noChangeAspect="1"/>
          </p:cNvPicPr>
          <p:nvPr/>
        </p:nvPicPr>
        <p:blipFill>
          <a:blip r:embed="rId3"/>
          <a:stretch>
            <a:fillRect/>
          </a:stretch>
        </p:blipFill>
        <p:spPr>
          <a:xfrm>
            <a:off x="237723" y="3526971"/>
            <a:ext cx="11807991" cy="2429692"/>
          </a:xfrm>
          <a:prstGeom prst="rect">
            <a:avLst/>
          </a:prstGeom>
        </p:spPr>
      </p:pic>
    </p:spTree>
    <p:extLst>
      <p:ext uri="{BB962C8B-B14F-4D97-AF65-F5344CB8AC3E}">
        <p14:creationId xmlns:p14="http://schemas.microsoft.com/office/powerpoint/2010/main" val="39649052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622</Words>
  <Application>Microsoft Office PowerPoint</Application>
  <PresentationFormat>Widescreen</PresentationFormat>
  <Paragraphs>93</Paragraphs>
  <Slides>59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Arial</vt:lpstr>
      <vt:lpstr>Arial Black</vt:lpstr>
      <vt:lpstr>Calibri</vt:lpstr>
      <vt:lpstr>Calibri Light</vt:lpstr>
      <vt:lpstr>Cascadia Mono SemiBold</vt:lpstr>
      <vt:lpstr>Corbel Light</vt:lpstr>
      <vt:lpstr>Haettenschweiler</vt:lpstr>
      <vt:lpstr>Sitka Banner</vt:lpstr>
      <vt:lpstr>Sitka Small</vt:lpstr>
      <vt:lpstr>Sitka Small Semibold</vt:lpstr>
      <vt:lpstr>Sitka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16</cp:revision>
  <dcterms:created xsi:type="dcterms:W3CDTF">2023-09-12T07:41:48Z</dcterms:created>
  <dcterms:modified xsi:type="dcterms:W3CDTF">2023-09-13T14:19:16Z</dcterms:modified>
</cp:coreProperties>
</file>